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6" r:id="rId1"/>
  </p:sldMasterIdLst>
  <p:notesMasterIdLst>
    <p:notesMasterId r:id="rId36"/>
  </p:notesMasterIdLst>
  <p:handoutMasterIdLst>
    <p:handoutMasterId r:id="rId37"/>
  </p:handoutMasterIdLst>
  <p:sldIdLst>
    <p:sldId id="439" r:id="rId2"/>
    <p:sldId id="326" r:id="rId3"/>
    <p:sldId id="433" r:id="rId4"/>
    <p:sldId id="432" r:id="rId5"/>
    <p:sldId id="434" r:id="rId6"/>
    <p:sldId id="435" r:id="rId7"/>
    <p:sldId id="280" r:id="rId8"/>
    <p:sldId id="362" r:id="rId9"/>
    <p:sldId id="322" r:id="rId10"/>
    <p:sldId id="363" r:id="rId11"/>
    <p:sldId id="283" r:id="rId12"/>
    <p:sldId id="328" r:id="rId13"/>
    <p:sldId id="416" r:id="rId14"/>
    <p:sldId id="286" r:id="rId15"/>
    <p:sldId id="287" r:id="rId16"/>
    <p:sldId id="289" r:id="rId17"/>
    <p:sldId id="297" r:id="rId18"/>
    <p:sldId id="430" r:id="rId19"/>
    <p:sldId id="350" r:id="rId20"/>
    <p:sldId id="346" r:id="rId21"/>
    <p:sldId id="334" r:id="rId22"/>
    <p:sldId id="414" r:id="rId23"/>
    <p:sldId id="413" r:id="rId24"/>
    <p:sldId id="437" r:id="rId25"/>
    <p:sldId id="438" r:id="rId26"/>
    <p:sldId id="431" r:id="rId27"/>
    <p:sldId id="420" r:id="rId28"/>
    <p:sldId id="347" r:id="rId29"/>
    <p:sldId id="385" r:id="rId30"/>
    <p:sldId id="386" r:id="rId31"/>
    <p:sldId id="336" r:id="rId32"/>
    <p:sldId id="337" r:id="rId33"/>
    <p:sldId id="338" r:id="rId34"/>
    <p:sldId id="339" r:id="rId35"/>
  </p:sldIdLst>
  <p:sldSz cx="9144000" cy="6858000" type="screen4x3"/>
  <p:notesSz cx="7315200" cy="96012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027">
          <p15:clr>
            <a:srgbClr val="A4A3A4"/>
          </p15:clr>
        </p15:guide>
        <p15:guide id="2" pos="168">
          <p15:clr>
            <a:srgbClr val="A4A3A4"/>
          </p15:clr>
        </p15:guide>
        <p15:guide id="3" pos="560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FD2FB"/>
    <a:srgbClr val="FCB94A"/>
    <a:srgbClr val="008ABF"/>
    <a:srgbClr val="808080"/>
    <a:srgbClr val="003F69"/>
    <a:srgbClr val="4D4D4D"/>
    <a:srgbClr val="00B2EF"/>
    <a:srgbClr val="FDB813"/>
    <a:srgbClr val="F04E37"/>
    <a:srgbClr val="9696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912" autoAdjust="0"/>
    <p:restoredTop sz="90419" autoAdjust="0"/>
  </p:normalViewPr>
  <p:slideViewPr>
    <p:cSldViewPr snapToGrid="0" showGuides="1">
      <p:cViewPr varScale="1">
        <p:scale>
          <a:sx n="106" d="100"/>
          <a:sy n="106" d="100"/>
        </p:scale>
        <p:origin x="1350" y="114"/>
      </p:cViewPr>
      <p:guideLst>
        <p:guide orient="horz" pos="4027"/>
        <p:guide pos="168"/>
        <p:guide pos="5602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 showGuides="1">
      <p:cViewPr varScale="1">
        <p:scale>
          <a:sx n="60" d="100"/>
          <a:sy n="60" d="100"/>
        </p:scale>
        <p:origin x="-3086" y="-67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3789D9A-B08C-3E47-A85A-FE6C59B37312}" type="doc">
      <dgm:prSet loTypeId="urn:microsoft.com/office/officeart/2005/8/layout/vList2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1F2EC67-79B1-C543-B86C-15FC69CF6C01}">
      <dgm:prSet phldrT="[Text]"/>
      <dgm:spPr/>
      <dgm:t>
        <a:bodyPr/>
        <a:lstStyle/>
        <a:p>
          <a:r>
            <a:rPr lang="en-US" dirty="0" smtClean="0"/>
            <a:t>Understand your Business Goals</a:t>
          </a:r>
          <a:endParaRPr lang="en-US" dirty="0"/>
        </a:p>
      </dgm:t>
    </dgm:pt>
    <dgm:pt modelId="{4E151BE5-5005-0440-8BA4-9C5482261455}" type="parTrans" cxnId="{D11ED563-7E46-A748-A774-BE269E313A10}">
      <dgm:prSet/>
      <dgm:spPr/>
      <dgm:t>
        <a:bodyPr/>
        <a:lstStyle/>
        <a:p>
          <a:endParaRPr lang="en-US"/>
        </a:p>
      </dgm:t>
    </dgm:pt>
    <dgm:pt modelId="{1740689B-1A5B-F24D-99EC-79749E1A7167}" type="sibTrans" cxnId="{D11ED563-7E46-A748-A774-BE269E313A10}">
      <dgm:prSet/>
      <dgm:spPr/>
      <dgm:t>
        <a:bodyPr/>
        <a:lstStyle/>
        <a:p>
          <a:endParaRPr lang="en-US"/>
        </a:p>
      </dgm:t>
    </dgm:pt>
    <dgm:pt modelId="{DFD182BE-A3B6-BC44-9803-19553F21CFD7}">
      <dgm:prSet phldrT="[Text]"/>
      <dgm:spPr/>
      <dgm:t>
        <a:bodyPr/>
        <a:lstStyle/>
        <a:p>
          <a:r>
            <a:rPr lang="en-US" dirty="0" smtClean="0"/>
            <a:t>Understand the target user experience</a:t>
          </a:r>
          <a:endParaRPr lang="en-US" dirty="0"/>
        </a:p>
      </dgm:t>
    </dgm:pt>
    <dgm:pt modelId="{53513418-752A-F74C-81E4-BD37FC1E8EEF}" type="parTrans" cxnId="{FE7793CF-99A8-DD46-8643-A80B170B1AB7}">
      <dgm:prSet/>
      <dgm:spPr/>
      <dgm:t>
        <a:bodyPr/>
        <a:lstStyle/>
        <a:p>
          <a:endParaRPr lang="en-US"/>
        </a:p>
      </dgm:t>
    </dgm:pt>
    <dgm:pt modelId="{8BF6A754-5054-A44F-B6AB-C4F1BBE589A7}" type="sibTrans" cxnId="{FE7793CF-99A8-DD46-8643-A80B170B1AB7}">
      <dgm:prSet/>
      <dgm:spPr/>
      <dgm:t>
        <a:bodyPr/>
        <a:lstStyle/>
        <a:p>
          <a:endParaRPr lang="en-US"/>
        </a:p>
      </dgm:t>
    </dgm:pt>
    <dgm:pt modelId="{A747291F-7C46-FE4B-AF2E-FC8C8BA251D2}">
      <dgm:prSet phldrT="[Text]"/>
      <dgm:spPr/>
      <dgm:t>
        <a:bodyPr/>
        <a:lstStyle/>
        <a:p>
          <a:r>
            <a:rPr lang="en-US" dirty="0" smtClean="0"/>
            <a:t>Pick your services/data sources</a:t>
          </a:r>
          <a:endParaRPr lang="en-US" dirty="0"/>
        </a:p>
      </dgm:t>
    </dgm:pt>
    <dgm:pt modelId="{089E0BEE-8080-9A4A-B812-27E0CD76C5E2}" type="parTrans" cxnId="{8E6F7F41-B4BE-324B-A014-C4C6B2B15CCB}">
      <dgm:prSet/>
      <dgm:spPr/>
      <dgm:t>
        <a:bodyPr/>
        <a:lstStyle/>
        <a:p>
          <a:endParaRPr lang="en-US"/>
        </a:p>
      </dgm:t>
    </dgm:pt>
    <dgm:pt modelId="{B66BCC3D-7C51-804D-A8AE-2903956240AF}" type="sibTrans" cxnId="{8E6F7F41-B4BE-324B-A014-C4C6B2B15CCB}">
      <dgm:prSet/>
      <dgm:spPr/>
      <dgm:t>
        <a:bodyPr/>
        <a:lstStyle/>
        <a:p>
          <a:endParaRPr lang="en-US"/>
        </a:p>
      </dgm:t>
    </dgm:pt>
    <dgm:pt modelId="{A04A00CE-5E3D-AF43-8611-91B902C2EBA0}">
      <dgm:prSet phldrT="[Text]"/>
      <dgm:spPr/>
      <dgm:t>
        <a:bodyPr/>
        <a:lstStyle/>
        <a:p>
          <a:r>
            <a:rPr lang="en-US" dirty="0" smtClean="0"/>
            <a:t>Determine your archetype</a:t>
          </a:r>
          <a:endParaRPr lang="en-US" dirty="0"/>
        </a:p>
      </dgm:t>
    </dgm:pt>
    <dgm:pt modelId="{13F1C7C8-251C-D842-8953-8BD202A51A68}" type="parTrans" cxnId="{E8C3B878-D0F0-EC48-BAAA-0DE2B3882055}">
      <dgm:prSet/>
      <dgm:spPr/>
      <dgm:t>
        <a:bodyPr/>
        <a:lstStyle/>
        <a:p>
          <a:endParaRPr lang="en-US"/>
        </a:p>
      </dgm:t>
    </dgm:pt>
    <dgm:pt modelId="{5743A74B-4A3E-CC45-B83E-533E16D01C63}" type="sibTrans" cxnId="{E8C3B878-D0F0-EC48-BAAA-0DE2B3882055}">
      <dgm:prSet/>
      <dgm:spPr/>
      <dgm:t>
        <a:bodyPr/>
        <a:lstStyle/>
        <a:p>
          <a:endParaRPr lang="en-US"/>
        </a:p>
      </dgm:t>
    </dgm:pt>
    <dgm:pt modelId="{34E479EB-7C3E-E34A-B638-A2D58412CB60}">
      <dgm:prSet phldrT="[Text]"/>
      <dgm:spPr/>
      <dgm:t>
        <a:bodyPr/>
        <a:lstStyle/>
        <a:p>
          <a:r>
            <a:rPr lang="en-US" dirty="0" smtClean="0"/>
            <a:t>Pick your runtimes and libraries</a:t>
          </a:r>
          <a:endParaRPr lang="en-US" dirty="0"/>
        </a:p>
      </dgm:t>
    </dgm:pt>
    <dgm:pt modelId="{B2011D10-704D-E148-86B5-1AC59B2D0323}" type="parTrans" cxnId="{8F84F057-B5BD-CC42-A6BB-998EBBCF0795}">
      <dgm:prSet/>
      <dgm:spPr/>
      <dgm:t>
        <a:bodyPr/>
        <a:lstStyle/>
        <a:p>
          <a:endParaRPr lang="en-US"/>
        </a:p>
      </dgm:t>
    </dgm:pt>
    <dgm:pt modelId="{6C66554D-4B87-9B49-82FB-026E63123F5D}" type="sibTrans" cxnId="{8F84F057-B5BD-CC42-A6BB-998EBBCF0795}">
      <dgm:prSet/>
      <dgm:spPr/>
      <dgm:t>
        <a:bodyPr/>
        <a:lstStyle/>
        <a:p>
          <a:endParaRPr lang="en-US"/>
        </a:p>
      </dgm:t>
    </dgm:pt>
    <dgm:pt modelId="{F3EABE9A-D2CB-7C4F-B1E0-335A0C7DFD95}" type="pres">
      <dgm:prSet presAssocID="{03789D9A-B08C-3E47-A85A-FE6C59B37312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4280C45-7C20-BD4D-B2F6-4E5453D0BFE8}" type="pres">
      <dgm:prSet presAssocID="{51F2EC67-79B1-C543-B86C-15FC69CF6C01}" presName="parentText" presStyleLbl="node1" presStyleIdx="0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9E3BC83-C26C-9347-B760-67A0620F80D2}" type="pres">
      <dgm:prSet presAssocID="{1740689B-1A5B-F24D-99EC-79749E1A7167}" presName="spacer" presStyleCnt="0"/>
      <dgm:spPr/>
    </dgm:pt>
    <dgm:pt modelId="{5B5F9986-8B6F-9E4F-B0A5-1E7079D7E6B6}" type="pres">
      <dgm:prSet presAssocID="{DFD182BE-A3B6-BC44-9803-19553F21CFD7}" presName="parentText" presStyleLbl="node1" presStyleIdx="1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32596D7-4682-3D4D-81B2-5DF709AB49CA}" type="pres">
      <dgm:prSet presAssocID="{8BF6A754-5054-A44F-B6AB-C4F1BBE589A7}" presName="spacer" presStyleCnt="0"/>
      <dgm:spPr/>
    </dgm:pt>
    <dgm:pt modelId="{72C65FBD-588A-4C49-AC1F-9C10D0DD7E24}" type="pres">
      <dgm:prSet presAssocID="{A04A00CE-5E3D-AF43-8611-91B902C2EBA0}" presName="parentText" presStyleLbl="node1" presStyleIdx="2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8216DCC-99AF-E543-B333-F197E922FF3D}" type="pres">
      <dgm:prSet presAssocID="{5743A74B-4A3E-CC45-B83E-533E16D01C63}" presName="spacer" presStyleCnt="0"/>
      <dgm:spPr/>
    </dgm:pt>
    <dgm:pt modelId="{55EDE0D1-E1C7-C344-B870-E0BAF218690A}" type="pres">
      <dgm:prSet presAssocID="{34E479EB-7C3E-E34A-B638-A2D58412CB60}" presName="parentText" presStyleLbl="node1" presStyleIdx="3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D262BCC-4366-C344-9E93-3FB3917509A4}" type="pres">
      <dgm:prSet presAssocID="{6C66554D-4B87-9B49-82FB-026E63123F5D}" presName="spacer" presStyleCnt="0"/>
      <dgm:spPr/>
    </dgm:pt>
    <dgm:pt modelId="{CFDE5F2F-276D-5B42-8981-2E09A8131508}" type="pres">
      <dgm:prSet presAssocID="{A747291F-7C46-FE4B-AF2E-FC8C8BA251D2}" presName="parentText" presStyleLbl="node1" presStyleIdx="4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104C6BA-FFE1-F243-9FB2-8A159A8BB292}" type="presOf" srcId="{34E479EB-7C3E-E34A-B638-A2D58412CB60}" destId="{55EDE0D1-E1C7-C344-B870-E0BAF218690A}" srcOrd="0" destOrd="0" presId="urn:microsoft.com/office/officeart/2005/8/layout/vList2"/>
    <dgm:cxn modelId="{FE7793CF-99A8-DD46-8643-A80B170B1AB7}" srcId="{03789D9A-B08C-3E47-A85A-FE6C59B37312}" destId="{DFD182BE-A3B6-BC44-9803-19553F21CFD7}" srcOrd="1" destOrd="0" parTransId="{53513418-752A-F74C-81E4-BD37FC1E8EEF}" sibTransId="{8BF6A754-5054-A44F-B6AB-C4F1BBE589A7}"/>
    <dgm:cxn modelId="{B800A03E-D4AF-C541-9D14-5D0CEDC3D3AC}" type="presOf" srcId="{A04A00CE-5E3D-AF43-8611-91B902C2EBA0}" destId="{72C65FBD-588A-4C49-AC1F-9C10D0DD7E24}" srcOrd="0" destOrd="0" presId="urn:microsoft.com/office/officeart/2005/8/layout/vList2"/>
    <dgm:cxn modelId="{8E6F7F41-B4BE-324B-A014-C4C6B2B15CCB}" srcId="{03789D9A-B08C-3E47-A85A-FE6C59B37312}" destId="{A747291F-7C46-FE4B-AF2E-FC8C8BA251D2}" srcOrd="4" destOrd="0" parTransId="{089E0BEE-8080-9A4A-B812-27E0CD76C5E2}" sibTransId="{B66BCC3D-7C51-804D-A8AE-2903956240AF}"/>
    <dgm:cxn modelId="{78DDB8E5-DF47-8347-BA3F-BF265463A719}" type="presOf" srcId="{51F2EC67-79B1-C543-B86C-15FC69CF6C01}" destId="{94280C45-7C20-BD4D-B2F6-4E5453D0BFE8}" srcOrd="0" destOrd="0" presId="urn:microsoft.com/office/officeart/2005/8/layout/vList2"/>
    <dgm:cxn modelId="{8F84F057-B5BD-CC42-A6BB-998EBBCF0795}" srcId="{03789D9A-B08C-3E47-A85A-FE6C59B37312}" destId="{34E479EB-7C3E-E34A-B638-A2D58412CB60}" srcOrd="3" destOrd="0" parTransId="{B2011D10-704D-E148-86B5-1AC59B2D0323}" sibTransId="{6C66554D-4B87-9B49-82FB-026E63123F5D}"/>
    <dgm:cxn modelId="{D11ED563-7E46-A748-A774-BE269E313A10}" srcId="{03789D9A-B08C-3E47-A85A-FE6C59B37312}" destId="{51F2EC67-79B1-C543-B86C-15FC69CF6C01}" srcOrd="0" destOrd="0" parTransId="{4E151BE5-5005-0440-8BA4-9C5482261455}" sibTransId="{1740689B-1A5B-F24D-99EC-79749E1A7167}"/>
    <dgm:cxn modelId="{F05EB0DD-1B54-A74F-B5F3-0C7B25867BB3}" type="presOf" srcId="{DFD182BE-A3B6-BC44-9803-19553F21CFD7}" destId="{5B5F9986-8B6F-9E4F-B0A5-1E7079D7E6B6}" srcOrd="0" destOrd="0" presId="urn:microsoft.com/office/officeart/2005/8/layout/vList2"/>
    <dgm:cxn modelId="{7BE298A4-805F-044B-B551-88DDFFF6EC1D}" type="presOf" srcId="{03789D9A-B08C-3E47-A85A-FE6C59B37312}" destId="{F3EABE9A-D2CB-7C4F-B1E0-335A0C7DFD95}" srcOrd="0" destOrd="0" presId="urn:microsoft.com/office/officeart/2005/8/layout/vList2"/>
    <dgm:cxn modelId="{6FA1D707-6D7B-7449-827B-646A931B5090}" type="presOf" srcId="{A747291F-7C46-FE4B-AF2E-FC8C8BA251D2}" destId="{CFDE5F2F-276D-5B42-8981-2E09A8131508}" srcOrd="0" destOrd="0" presId="urn:microsoft.com/office/officeart/2005/8/layout/vList2"/>
    <dgm:cxn modelId="{E8C3B878-D0F0-EC48-BAAA-0DE2B3882055}" srcId="{03789D9A-B08C-3E47-A85A-FE6C59B37312}" destId="{A04A00CE-5E3D-AF43-8611-91B902C2EBA0}" srcOrd="2" destOrd="0" parTransId="{13F1C7C8-251C-D842-8953-8BD202A51A68}" sibTransId="{5743A74B-4A3E-CC45-B83E-533E16D01C63}"/>
    <dgm:cxn modelId="{DD9AB332-58F6-AF45-9B65-1CF5BB122E2E}" type="presParOf" srcId="{F3EABE9A-D2CB-7C4F-B1E0-335A0C7DFD95}" destId="{94280C45-7C20-BD4D-B2F6-4E5453D0BFE8}" srcOrd="0" destOrd="0" presId="urn:microsoft.com/office/officeart/2005/8/layout/vList2"/>
    <dgm:cxn modelId="{04FC4BD6-83AA-5942-BEBE-97C0D446AE89}" type="presParOf" srcId="{F3EABE9A-D2CB-7C4F-B1E0-335A0C7DFD95}" destId="{89E3BC83-C26C-9347-B760-67A0620F80D2}" srcOrd="1" destOrd="0" presId="urn:microsoft.com/office/officeart/2005/8/layout/vList2"/>
    <dgm:cxn modelId="{DEE0D33E-3FC3-8E42-ACBE-23B4A254DF7F}" type="presParOf" srcId="{F3EABE9A-D2CB-7C4F-B1E0-335A0C7DFD95}" destId="{5B5F9986-8B6F-9E4F-B0A5-1E7079D7E6B6}" srcOrd="2" destOrd="0" presId="urn:microsoft.com/office/officeart/2005/8/layout/vList2"/>
    <dgm:cxn modelId="{B77DDD72-97A4-8C47-80F0-D3716733D268}" type="presParOf" srcId="{F3EABE9A-D2CB-7C4F-B1E0-335A0C7DFD95}" destId="{C32596D7-4682-3D4D-81B2-5DF709AB49CA}" srcOrd="3" destOrd="0" presId="urn:microsoft.com/office/officeart/2005/8/layout/vList2"/>
    <dgm:cxn modelId="{172A435F-92E3-B24C-BD45-B0CB648045D6}" type="presParOf" srcId="{F3EABE9A-D2CB-7C4F-B1E0-335A0C7DFD95}" destId="{72C65FBD-588A-4C49-AC1F-9C10D0DD7E24}" srcOrd="4" destOrd="0" presId="urn:microsoft.com/office/officeart/2005/8/layout/vList2"/>
    <dgm:cxn modelId="{634419B6-A63F-7C4F-B3F8-24CDFFD1B991}" type="presParOf" srcId="{F3EABE9A-D2CB-7C4F-B1E0-335A0C7DFD95}" destId="{68216DCC-99AF-E543-B333-F197E922FF3D}" srcOrd="5" destOrd="0" presId="urn:microsoft.com/office/officeart/2005/8/layout/vList2"/>
    <dgm:cxn modelId="{6039C0B1-095C-3343-9B55-63093C4155E1}" type="presParOf" srcId="{F3EABE9A-D2CB-7C4F-B1E0-335A0C7DFD95}" destId="{55EDE0D1-E1C7-C344-B870-E0BAF218690A}" srcOrd="6" destOrd="0" presId="urn:microsoft.com/office/officeart/2005/8/layout/vList2"/>
    <dgm:cxn modelId="{837B9BD6-724D-4646-AA9F-7778BC716FBD}" type="presParOf" srcId="{F3EABE9A-D2CB-7C4F-B1E0-335A0C7DFD95}" destId="{CD262BCC-4366-C344-9E93-3FB3917509A4}" srcOrd="7" destOrd="0" presId="urn:microsoft.com/office/officeart/2005/8/layout/vList2"/>
    <dgm:cxn modelId="{7448B2DE-BA5F-A744-82E7-8A47ADCC5183}" type="presParOf" srcId="{F3EABE9A-D2CB-7C4F-B1E0-335A0C7DFD95}" destId="{CFDE5F2F-276D-5B42-8981-2E09A8131508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280C45-7C20-BD4D-B2F6-4E5453D0BFE8}">
      <dsp:nvSpPr>
        <dsp:cNvPr id="0" name=""/>
        <dsp:cNvSpPr/>
      </dsp:nvSpPr>
      <dsp:spPr>
        <a:xfrm>
          <a:off x="0" y="1038573"/>
          <a:ext cx="6096000" cy="60840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Understand your Business Goals</a:t>
          </a:r>
          <a:endParaRPr lang="en-US" sz="2600" kern="1200" dirty="0"/>
        </a:p>
      </dsp:txBody>
      <dsp:txXfrm>
        <a:off x="29700" y="1068273"/>
        <a:ext cx="6036600" cy="549000"/>
      </dsp:txXfrm>
    </dsp:sp>
    <dsp:sp modelId="{5B5F9986-8B6F-9E4F-B0A5-1E7079D7E6B6}">
      <dsp:nvSpPr>
        <dsp:cNvPr id="0" name=""/>
        <dsp:cNvSpPr/>
      </dsp:nvSpPr>
      <dsp:spPr>
        <a:xfrm>
          <a:off x="0" y="1721853"/>
          <a:ext cx="6096000" cy="60840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Understand the target user experience</a:t>
          </a:r>
          <a:endParaRPr lang="en-US" sz="2600" kern="1200" dirty="0"/>
        </a:p>
      </dsp:txBody>
      <dsp:txXfrm>
        <a:off x="29700" y="1751553"/>
        <a:ext cx="6036600" cy="549000"/>
      </dsp:txXfrm>
    </dsp:sp>
    <dsp:sp modelId="{72C65FBD-588A-4C49-AC1F-9C10D0DD7E24}">
      <dsp:nvSpPr>
        <dsp:cNvPr id="0" name=""/>
        <dsp:cNvSpPr/>
      </dsp:nvSpPr>
      <dsp:spPr>
        <a:xfrm>
          <a:off x="0" y="2405133"/>
          <a:ext cx="6096000" cy="60840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Determine your archetype</a:t>
          </a:r>
          <a:endParaRPr lang="en-US" sz="2600" kern="1200" dirty="0"/>
        </a:p>
      </dsp:txBody>
      <dsp:txXfrm>
        <a:off x="29700" y="2434833"/>
        <a:ext cx="6036600" cy="549000"/>
      </dsp:txXfrm>
    </dsp:sp>
    <dsp:sp modelId="{55EDE0D1-E1C7-C344-B870-E0BAF218690A}">
      <dsp:nvSpPr>
        <dsp:cNvPr id="0" name=""/>
        <dsp:cNvSpPr/>
      </dsp:nvSpPr>
      <dsp:spPr>
        <a:xfrm>
          <a:off x="0" y="3088413"/>
          <a:ext cx="6096000" cy="60840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Pick your runtimes and libraries</a:t>
          </a:r>
          <a:endParaRPr lang="en-US" sz="2600" kern="1200" dirty="0"/>
        </a:p>
      </dsp:txBody>
      <dsp:txXfrm>
        <a:off x="29700" y="3118113"/>
        <a:ext cx="6036600" cy="549000"/>
      </dsp:txXfrm>
    </dsp:sp>
    <dsp:sp modelId="{CFDE5F2F-276D-5B42-8981-2E09A8131508}">
      <dsp:nvSpPr>
        <dsp:cNvPr id="0" name=""/>
        <dsp:cNvSpPr/>
      </dsp:nvSpPr>
      <dsp:spPr>
        <a:xfrm>
          <a:off x="0" y="3771693"/>
          <a:ext cx="6096000" cy="60840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Pick your services/data sources</a:t>
          </a:r>
          <a:endParaRPr lang="en-US" sz="2600" kern="1200" dirty="0"/>
        </a:p>
      </dsp:txBody>
      <dsp:txXfrm>
        <a:off x="29700" y="3801393"/>
        <a:ext cx="6036600" cy="549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3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3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946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>
              <a:defRPr sz="13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946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>
              <a:defRPr sz="1300">
                <a:latin typeface="Arial" charset="0"/>
              </a:defRPr>
            </a:lvl1pPr>
          </a:lstStyle>
          <a:p>
            <a:pPr>
              <a:defRPr/>
            </a:pPr>
            <a:fld id="{135FEB80-5436-4FAA-84C8-369E9C9AF2C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21233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3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3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17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7300" y="720725"/>
            <a:ext cx="48006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60888"/>
            <a:ext cx="5851525" cy="4319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>
              <a:defRPr sz="13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>
              <a:defRPr sz="1300">
                <a:latin typeface="Arial" charset="0"/>
              </a:defRPr>
            </a:lvl1pPr>
          </a:lstStyle>
          <a:p>
            <a:pPr>
              <a:defRPr/>
            </a:pPr>
            <a:fld id="{A40B702B-7AF9-4355-A165-7D8705C1DB2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14124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C999AD-79EC-4F02-84A9-EEA7F0527E47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07462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 smtClean="0"/>
              <a:t>Fully automated functional and performance test suite</a:t>
            </a:r>
          </a:p>
          <a:p>
            <a:r>
              <a:rPr lang="en-US" sz="1800" dirty="0" smtClean="0"/>
              <a:t>Fully automated code and configuration deployment scheme</a:t>
            </a:r>
          </a:p>
          <a:p>
            <a:pPr lvl="1"/>
            <a:r>
              <a:rPr lang="en-US" dirty="0" smtClean="0"/>
              <a:t>Rationalizes your SDLC environment</a:t>
            </a:r>
          </a:p>
          <a:p>
            <a:r>
              <a:rPr lang="en-US" sz="1800" dirty="0" smtClean="0"/>
              <a:t>Clean up unneeded internal dependencies</a:t>
            </a:r>
          </a:p>
          <a:p>
            <a:pPr lvl="1"/>
            <a:r>
              <a:rPr lang="en-US" dirty="0" smtClean="0"/>
              <a:t>Rationalize/standardize on a common packaging approach and common set of 3</a:t>
            </a:r>
            <a:r>
              <a:rPr lang="en-US" baseline="30000" dirty="0" smtClean="0"/>
              <a:t>rd</a:t>
            </a:r>
            <a:r>
              <a:rPr lang="en-US" dirty="0" smtClean="0"/>
              <a:t> party packages and jar files</a:t>
            </a:r>
          </a:p>
          <a:p>
            <a:r>
              <a:rPr lang="en-US" sz="1800" dirty="0" smtClean="0"/>
              <a:t>Take the opportunity to refactor to either classical SOA or </a:t>
            </a:r>
            <a:r>
              <a:rPr lang="en-US" sz="1800" i="1" dirty="0" err="1" smtClean="0"/>
              <a:t>Microservices</a:t>
            </a:r>
            <a:endParaRPr lang="en-US" sz="1800" i="1" dirty="0" smtClean="0"/>
          </a:p>
          <a:p>
            <a:r>
              <a:rPr lang="en-US" sz="1800" dirty="0" smtClean="0"/>
              <a:t>Modernize your services infrastructure</a:t>
            </a:r>
          </a:p>
          <a:p>
            <a:pPr lvl="1"/>
            <a:r>
              <a:rPr lang="en-US" dirty="0" smtClean="0"/>
              <a:t>Add caching, monitoring, </a:t>
            </a:r>
            <a:r>
              <a:rPr lang="en-US" dirty="0" err="1" smtClean="0"/>
              <a:t>etc</a:t>
            </a:r>
            <a:r>
              <a:rPr lang="en-US" dirty="0" smtClean="0"/>
              <a:t>…</a:t>
            </a:r>
          </a:p>
          <a:p>
            <a:r>
              <a:rPr lang="en-US" sz="1800" dirty="0" smtClean="0"/>
              <a:t>Modernize your user interface</a:t>
            </a:r>
          </a:p>
          <a:p>
            <a:pPr lvl="1"/>
            <a:r>
              <a:rPr lang="en-US" dirty="0" smtClean="0"/>
              <a:t>At least come up to date on framework versions</a:t>
            </a:r>
          </a:p>
          <a:p>
            <a:pPr lvl="1"/>
            <a:r>
              <a:rPr lang="en-US" dirty="0" smtClean="0"/>
              <a:t>May want to move to Web 2.0/3.0 Hybrid model or consider Native mobile apps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40B702B-7AF9-4355-A165-7D8705C1DB20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7603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From an enterprise perspective, there are two reasons why we see customers wanting to “renovate” their applications and make them work on </a:t>
            </a:r>
            <a:r>
              <a:rPr lang="en-US" dirty="0" err="1" smtClean="0"/>
              <a:t>Bluemix</a:t>
            </a:r>
            <a:endParaRPr lang="en-US" dirty="0" smtClean="0"/>
          </a:p>
          <a:p>
            <a:pPr lvl="1"/>
            <a:r>
              <a:rPr lang="en-US" dirty="0" smtClean="0"/>
              <a:t>The first is a “front-end renovation” where the customer is building a new UI (either a mobile application or a new Web UI or both) on top of existing functionality.  </a:t>
            </a:r>
            <a:r>
              <a:rPr lang="en-US" dirty="0" err="1" smtClean="0"/>
              <a:t>Bluemix</a:t>
            </a:r>
            <a:r>
              <a:rPr lang="en-US" dirty="0" smtClean="0"/>
              <a:t> gives the customer a lot of options for front-end development in that case</a:t>
            </a:r>
          </a:p>
          <a:p>
            <a:pPr lvl="1"/>
            <a:r>
              <a:rPr lang="en-US" dirty="0" smtClean="0"/>
              <a:t>The second is a “full renovation” where the application needs to be ported as a whole (or in large part) to </a:t>
            </a:r>
            <a:r>
              <a:rPr lang="en-US" dirty="0" err="1" smtClean="0"/>
              <a:t>Bluemix</a:t>
            </a:r>
            <a:r>
              <a:rPr lang="en-US" dirty="0" smtClean="0"/>
              <a:t> as its new platform.  That’s especially true when the customer wants to take advantage of the more modern programming or scaling features of </a:t>
            </a:r>
            <a:r>
              <a:rPr lang="en-US" dirty="0" err="1" smtClean="0"/>
              <a:t>Bluemix</a:t>
            </a:r>
            <a:r>
              <a:rPr lang="en-US" dirty="0" smtClean="0"/>
              <a:t>.</a:t>
            </a:r>
          </a:p>
          <a:p>
            <a:r>
              <a:rPr lang="en-US" dirty="0" smtClean="0"/>
              <a:t>Both of these have pros and cons, and there are different aspects you have to consider when doing each – but also different potential benefits to go with the challenges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40B702B-7AF9-4355-A165-7D8705C1DB20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1135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The big issue here is </a:t>
            </a:r>
            <a:r>
              <a:rPr lang="en-US" b="1" dirty="0" smtClean="0"/>
              <a:t>how</a:t>
            </a:r>
            <a:r>
              <a:rPr lang="en-US" dirty="0" smtClean="0"/>
              <a:t> you are doing this – you shouldn’t just take your existing web page and put it on your mobile application – this takes Design Thinking to address properly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40B702B-7AF9-4355-A165-7D8705C1DB20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8507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When you’re doing a full modernization you have several new features you can take advantage of:</a:t>
            </a:r>
          </a:p>
          <a:p>
            <a:r>
              <a:rPr lang="en-US" dirty="0" smtClean="0"/>
              <a:t>Migration to the newer JEE features is an obvious benefit</a:t>
            </a:r>
          </a:p>
          <a:p>
            <a:r>
              <a:rPr lang="en-US" dirty="0" smtClean="0"/>
              <a:t>But you should also consider other options:</a:t>
            </a:r>
          </a:p>
          <a:p>
            <a:pPr lvl="1"/>
            <a:r>
              <a:rPr lang="en-US" dirty="0" smtClean="0"/>
              <a:t>Modernizing your caching infrastructure</a:t>
            </a:r>
          </a:p>
          <a:p>
            <a:pPr lvl="1"/>
            <a:r>
              <a:rPr lang="en-US" dirty="0" smtClean="0"/>
              <a:t>Modernizing your database infrastructure</a:t>
            </a:r>
          </a:p>
          <a:p>
            <a:pPr lvl="1"/>
            <a:r>
              <a:rPr lang="en-US" dirty="0" smtClean="0"/>
              <a:t>Moving to APIs instead of directly connecting to back-end services</a:t>
            </a:r>
          </a:p>
          <a:p>
            <a:pPr lvl="1"/>
            <a:r>
              <a:rPr lang="en-US" dirty="0" smtClean="0"/>
              <a:t>Modernizing your monitoring infrastructure</a:t>
            </a:r>
          </a:p>
          <a:p>
            <a:pPr lvl="1"/>
            <a:r>
              <a:rPr lang="en-US" dirty="0" smtClean="0"/>
              <a:t>Taking advantage of a DevOps Pipeline</a:t>
            </a:r>
          </a:p>
          <a:p>
            <a:pPr lvl="1"/>
            <a:endParaRPr lang="en-US" dirty="0" smtClean="0"/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https://developer.ibm.com/bluemix/docs/actionable-architecture-building-web-application-hosting-cloud-foundry/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40B702B-7AF9-4355-A165-7D8705C1DB20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9783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 smtClean="0"/>
              <a:t>Different applications may be better suited for either an IaaS or a PaaS approach.  You need to approach the choice from the application’s perspective.</a:t>
            </a:r>
          </a:p>
          <a:p>
            <a:r>
              <a:rPr lang="en-US" sz="1800" dirty="0" smtClean="0"/>
              <a:t>An existing application is </a:t>
            </a:r>
            <a:r>
              <a:rPr lang="en-US" sz="1800" b="1" dirty="0" smtClean="0"/>
              <a:t>Cloud-ready</a:t>
            </a:r>
            <a:r>
              <a:rPr lang="en-US" sz="1800" dirty="0" smtClean="0"/>
              <a:t> if it can be effectively deployed into either a public or private cloud (often but not always, an IaaS) without significant modifications. </a:t>
            </a:r>
          </a:p>
          <a:p>
            <a:pPr lvl="1"/>
            <a:r>
              <a:rPr lang="en-US" sz="1800" dirty="0" smtClean="0"/>
              <a:t>Certain architectural decisions can make applications not cloud-ready</a:t>
            </a:r>
          </a:p>
          <a:p>
            <a:r>
              <a:rPr lang="en-US" sz="1800" b="1" dirty="0" smtClean="0"/>
              <a:t>Cloud-centric </a:t>
            </a:r>
            <a:r>
              <a:rPr lang="en-US" sz="1800" dirty="0" smtClean="0"/>
              <a:t>applications are those specifically written to run on the cloud, usually within a PaaS.</a:t>
            </a:r>
          </a:p>
          <a:p>
            <a:pPr lvl="1"/>
            <a:r>
              <a:rPr lang="en-US" dirty="0" smtClean="0"/>
              <a:t>These applications are built using different tools and runtimes than traditional applications. </a:t>
            </a:r>
          </a:p>
          <a:p>
            <a:pPr lvl="1"/>
            <a:r>
              <a:rPr lang="en-US" dirty="0" smtClean="0"/>
              <a:t>For example, an application might not use a relational database but instead use a NoSQL database, like </a:t>
            </a:r>
            <a:r>
              <a:rPr lang="en-US" dirty="0" err="1" smtClean="0"/>
              <a:t>Cloudant</a:t>
            </a:r>
            <a:r>
              <a:rPr lang="en-US" dirty="0" smtClean="0"/>
              <a:t> or MongoDB. </a:t>
            </a:r>
          </a:p>
          <a:p>
            <a:pPr lvl="1"/>
            <a:r>
              <a:rPr lang="en-US" dirty="0" smtClean="0"/>
              <a:t>A Cloud-Centric application has a different set of assumptions about what is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40B702B-7AF9-4355-A165-7D8705C1DB20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1743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Enterprise applications were usually not built with Cloud compatibility in mind, but may have been built with future-proofing in mind</a:t>
            </a:r>
          </a:p>
          <a:p>
            <a:pPr lvl="1"/>
            <a:r>
              <a:rPr lang="en-US" dirty="0" smtClean="0"/>
              <a:t>Trying to catch up to the latest versions of libraries, etc.</a:t>
            </a:r>
          </a:p>
          <a:p>
            <a:r>
              <a:rPr lang="en-US" dirty="0" smtClean="0"/>
              <a:t>May be built on WebSphere Stack products</a:t>
            </a:r>
          </a:p>
          <a:p>
            <a:pPr lvl="1"/>
            <a:r>
              <a:rPr lang="en-US" dirty="0" smtClean="0"/>
              <a:t>Portals with WebSphere Portal Server</a:t>
            </a:r>
          </a:p>
          <a:p>
            <a:pPr lvl="1"/>
            <a:r>
              <a:rPr lang="en-US" dirty="0" smtClean="0"/>
              <a:t>Purpose-built (Departmental) ESB’s built with </a:t>
            </a:r>
            <a:r>
              <a:rPr lang="en-US" dirty="0" err="1" smtClean="0"/>
              <a:t>DataPower</a:t>
            </a:r>
            <a:r>
              <a:rPr lang="en-US" dirty="0" smtClean="0"/>
              <a:t> and IIB</a:t>
            </a:r>
          </a:p>
          <a:p>
            <a:r>
              <a:rPr lang="en-US" dirty="0" smtClean="0"/>
              <a:t>Deep ties into internal IT</a:t>
            </a:r>
          </a:p>
          <a:p>
            <a:pPr lvl="1"/>
            <a:r>
              <a:rPr lang="en-US" dirty="0" smtClean="0"/>
              <a:t>Especially in cases where you not only read from, but update systems of record</a:t>
            </a:r>
          </a:p>
          <a:p>
            <a:pPr lvl="1"/>
            <a:r>
              <a:rPr lang="en-US" dirty="0" smtClean="0"/>
              <a:t>May read from and update multiple systems not specified as API’s</a:t>
            </a:r>
          </a:p>
          <a:p>
            <a:pPr lvl="1"/>
            <a:r>
              <a:rPr lang="en-US" dirty="0" smtClean="0"/>
              <a:t>Deep ties into Corporate security systems (LDAP, ISAM, </a:t>
            </a:r>
            <a:r>
              <a:rPr lang="en-US" dirty="0" err="1" smtClean="0"/>
              <a:t>Siteminder</a:t>
            </a:r>
            <a:r>
              <a:rPr lang="en-US" dirty="0" smtClean="0"/>
              <a:t>) and standards</a:t>
            </a:r>
          </a:p>
          <a:p>
            <a:r>
              <a:rPr lang="en-US" dirty="0" smtClean="0"/>
              <a:t>Often have high, and well-specified </a:t>
            </a:r>
            <a:r>
              <a:rPr lang="en-US" dirty="0" err="1" smtClean="0"/>
              <a:t>QoS</a:t>
            </a:r>
            <a:r>
              <a:rPr lang="en-US" dirty="0" smtClean="0"/>
              <a:t> attributes</a:t>
            </a:r>
          </a:p>
          <a:p>
            <a:pPr lvl="1"/>
            <a:r>
              <a:rPr lang="en-US" dirty="0" smtClean="0"/>
              <a:t>Business customers have expectations on how often they are available and how they perform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40B702B-7AF9-4355-A165-7D8705C1DB20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0593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 smtClean="0"/>
              <a:t>Application Considerations:</a:t>
            </a:r>
          </a:p>
          <a:p>
            <a:pPr lvl="1"/>
            <a:r>
              <a:rPr lang="en-US" sz="2000" dirty="0" smtClean="0"/>
              <a:t>On a recent, supported level of the runtime</a:t>
            </a:r>
          </a:p>
          <a:p>
            <a:pPr lvl="2"/>
            <a:r>
              <a:rPr lang="en-US" sz="1800" dirty="0" smtClean="0"/>
              <a:t>Otherwise you’ll find your time gobbled up by porting to the newest level</a:t>
            </a:r>
          </a:p>
          <a:p>
            <a:pPr lvl="1"/>
            <a:r>
              <a:rPr lang="en-US" sz="2000" dirty="0" smtClean="0"/>
              <a:t>have linear, horizontal scaling</a:t>
            </a:r>
          </a:p>
          <a:p>
            <a:pPr lvl="2"/>
            <a:r>
              <a:rPr lang="en-US" sz="1800" dirty="0" smtClean="0"/>
              <a:t>Vertical scaling is just not feasible for cloud</a:t>
            </a:r>
          </a:p>
          <a:p>
            <a:pPr lvl="1"/>
            <a:r>
              <a:rPr lang="en-US" sz="2000" dirty="0" smtClean="0"/>
              <a:t>The application shouldn’t be a bandwidth hog</a:t>
            </a:r>
          </a:p>
          <a:p>
            <a:pPr lvl="2"/>
            <a:r>
              <a:rPr lang="en-US" sz="1800" dirty="0" smtClean="0"/>
              <a:t>This is a shared environment, after all</a:t>
            </a:r>
          </a:p>
          <a:p>
            <a:pPr lvl="1"/>
            <a:r>
              <a:rPr lang="en-US" sz="2000" dirty="0" smtClean="0"/>
              <a:t>The application should not need data at rest to be encrypted</a:t>
            </a:r>
          </a:p>
          <a:p>
            <a:pPr lvl="2"/>
            <a:r>
              <a:rPr lang="en-US" sz="1800" dirty="0" smtClean="0"/>
              <a:t>Seriously limits your options for data sources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40B702B-7AF9-4355-A165-7D8705C1DB20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0365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 smtClean="0"/>
              <a:t>Plan on moving to WAS Liberty </a:t>
            </a:r>
          </a:p>
          <a:p>
            <a:r>
              <a:rPr lang="en-US" sz="1800" dirty="0" smtClean="0"/>
              <a:t>Goes hand in hand with a code refactoring</a:t>
            </a:r>
          </a:p>
          <a:p>
            <a:pPr lvl="1"/>
            <a:r>
              <a:rPr lang="en-US" dirty="0" smtClean="0"/>
              <a:t>Moving to EJB 3.0 (local) or JEE Web Service Profile</a:t>
            </a:r>
          </a:p>
          <a:p>
            <a:pPr lvl="1"/>
            <a:r>
              <a:rPr lang="en-US" dirty="0" smtClean="0"/>
              <a:t>Understanding dependencies on “bonus” or external parts of WAS ND (scripts, internal messaging, telecom classes)</a:t>
            </a:r>
          </a:p>
          <a:p>
            <a:r>
              <a:rPr lang="en-US" sz="1800" dirty="0" smtClean="0"/>
              <a:t>Requires formulating a Liberty migration strategy</a:t>
            </a:r>
          </a:p>
          <a:p>
            <a:pPr lvl="1"/>
            <a:r>
              <a:rPr lang="en-US" dirty="0" smtClean="0"/>
              <a:t>Use the Liberty migration tool</a:t>
            </a:r>
          </a:p>
          <a:p>
            <a:pPr lvl="1"/>
            <a:r>
              <a:rPr lang="en-US" dirty="0" smtClean="0"/>
              <a:t>Classifying and evaluating applications for the migration</a:t>
            </a:r>
          </a:p>
          <a:p>
            <a:pPr lvl="1"/>
            <a:r>
              <a:rPr lang="en-US" dirty="0" smtClean="0"/>
              <a:t>Classification criteria (# users, uptime, #data sources, tech stack)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40B702B-7AF9-4355-A165-7D8705C1DB20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668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 smtClean="0"/>
              <a:t>In cloud migrations, application has to change at some level</a:t>
            </a:r>
          </a:p>
          <a:p>
            <a:r>
              <a:rPr lang="en-US" sz="1800" dirty="0" smtClean="0"/>
              <a:t>The only way this works is if the customer has a good set of </a:t>
            </a:r>
          </a:p>
          <a:p>
            <a:pPr lvl="1"/>
            <a:r>
              <a:rPr lang="en-US" sz="1800" dirty="0" smtClean="0"/>
              <a:t>Application tests (preferably automated)</a:t>
            </a:r>
          </a:p>
          <a:p>
            <a:pPr lvl="1"/>
            <a:r>
              <a:rPr lang="en-US" sz="1800" dirty="0" smtClean="0"/>
              <a:t>Application performance baselines</a:t>
            </a:r>
          </a:p>
          <a:p>
            <a:pPr lvl="1"/>
            <a:r>
              <a:rPr lang="en-US" sz="1800" dirty="0" smtClean="0"/>
              <a:t>Good processes for gaining access to test data</a:t>
            </a:r>
          </a:p>
          <a:p>
            <a:r>
              <a:rPr lang="en-US" sz="1800" dirty="0" smtClean="0"/>
              <a:t>Application Refactoring Types – Behavior preserving Transformations</a:t>
            </a:r>
          </a:p>
          <a:p>
            <a:pPr lvl="1"/>
            <a:r>
              <a:rPr lang="en-US" dirty="0" smtClean="0"/>
              <a:t>1. Breaking down applications by layer</a:t>
            </a:r>
          </a:p>
          <a:p>
            <a:pPr lvl="2"/>
            <a:r>
              <a:rPr lang="en-US" sz="1600" dirty="0" smtClean="0"/>
              <a:t>Substituting layers with 9-rules compliant replacements</a:t>
            </a:r>
          </a:p>
          <a:p>
            <a:pPr lvl="1"/>
            <a:r>
              <a:rPr lang="en-US" dirty="0" smtClean="0"/>
              <a:t>2. Breaking down applications along functional boundaries</a:t>
            </a:r>
          </a:p>
          <a:p>
            <a:pPr lvl="2"/>
            <a:r>
              <a:rPr lang="en-US" sz="1600" dirty="0" smtClean="0"/>
              <a:t>Breaking larger applications into smaller ones</a:t>
            </a:r>
          </a:p>
          <a:p>
            <a:pPr lvl="1"/>
            <a:r>
              <a:rPr lang="en-US" dirty="0" smtClean="0"/>
              <a:t>3. Breaking out services</a:t>
            </a:r>
          </a:p>
          <a:p>
            <a:pPr lvl="2"/>
            <a:r>
              <a:rPr lang="en-US" sz="1600" dirty="0" smtClean="0"/>
              <a:t>Developing a shared services architecture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40B702B-7AF9-4355-A165-7D8705C1DB20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5826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Sunil_2015\Projects\January\Jan 30_Cloud Academy Template\Cloud academy template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6" name="Picture 9" descr="ibm_sp_lockup_western-0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965"/>
          <a:stretch>
            <a:fillRect/>
          </a:stretch>
        </p:blipFill>
        <p:spPr bwMode="auto">
          <a:xfrm>
            <a:off x="8161338" y="503238"/>
            <a:ext cx="742950" cy="40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Line 4"/>
          <p:cNvSpPr>
            <a:spLocks noChangeShapeType="1"/>
          </p:cNvSpPr>
          <p:nvPr/>
        </p:nvSpPr>
        <p:spPr bwMode="auto">
          <a:xfrm flipH="1">
            <a:off x="266700" y="906463"/>
            <a:ext cx="8615362" cy="0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latin typeface="Arial" charset="0"/>
            </a:endParaRPr>
          </a:p>
        </p:txBody>
      </p:sp>
      <p:sp>
        <p:nvSpPr>
          <p:cNvPr id="12" name="Rectangle 6"/>
          <p:cNvSpPr>
            <a:spLocks noChangeArrowheads="1"/>
          </p:cNvSpPr>
          <p:nvPr/>
        </p:nvSpPr>
        <p:spPr bwMode="black">
          <a:xfrm>
            <a:off x="182880" y="6481763"/>
            <a:ext cx="3054350" cy="23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l" eaLnBrk="1" hangingPunct="1"/>
            <a:r>
              <a:rPr lang="en-US" altLang="en-US" sz="900" dirty="0"/>
              <a:t>© </a:t>
            </a:r>
            <a:r>
              <a:rPr lang="en-US" altLang="en-US" sz="900" dirty="0" smtClean="0"/>
              <a:t>2015 </a:t>
            </a:r>
            <a:r>
              <a:rPr lang="en-US" altLang="en-US" sz="900" dirty="0"/>
              <a:t>IBM Corporation</a:t>
            </a:r>
          </a:p>
        </p:txBody>
      </p:sp>
      <p:sp>
        <p:nvSpPr>
          <p:cNvPr id="21512" name="Rectangle 3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263525" y="3413156"/>
            <a:ext cx="4688721" cy="883010"/>
          </a:xfrm>
          <a:prstGeom prst="rect">
            <a:avLst/>
          </a:prstGeom>
        </p:spPr>
        <p:txBody>
          <a:bodyPr rIns="91440" anchor="b"/>
          <a:lstStyle>
            <a:lvl1pPr marL="0" indent="0">
              <a:spcBef>
                <a:spcPts val="500"/>
              </a:spcBef>
              <a:buFont typeface="Wingdings" pitchFamily="2" charset="2"/>
              <a:buNone/>
              <a:defRPr sz="1200" smtClean="0">
                <a:latin typeface="Arial" pitchFamily="34" charset="0"/>
              </a:defRPr>
            </a:lvl1pPr>
          </a:lstStyle>
          <a:p>
            <a:pPr lvl="0"/>
            <a:r>
              <a:rPr lang="en-US" altLang="en-US" noProof="0" dirty="0" smtClean="0"/>
              <a:t>Presenter’s Name</a:t>
            </a:r>
            <a:br>
              <a:rPr lang="en-US" altLang="en-US" noProof="0" dirty="0" smtClean="0"/>
            </a:br>
            <a:r>
              <a:rPr lang="en-US" altLang="en-US" noProof="0" dirty="0" smtClean="0"/>
              <a:t>Presenter’s  Title</a:t>
            </a:r>
          </a:p>
          <a:p>
            <a:pPr lvl="0"/>
            <a:r>
              <a:rPr lang="en-US" altLang="en-US" noProof="0" dirty="0" smtClean="0"/>
              <a:t>MM/DD/YYYY</a:t>
            </a:r>
          </a:p>
        </p:txBody>
      </p:sp>
      <p:sp>
        <p:nvSpPr>
          <p:cNvPr id="17" name="Rectangle 5"/>
          <p:cNvSpPr txBox="1">
            <a:spLocks noChangeArrowheads="1"/>
          </p:cNvSpPr>
          <p:nvPr userDrawn="1"/>
        </p:nvSpPr>
        <p:spPr bwMode="auto">
          <a:xfrm>
            <a:off x="251841" y="415121"/>
            <a:ext cx="4845050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anchor="b"/>
          <a:lstStyle>
            <a:lvl1pPr>
              <a:defRPr sz="1400"/>
            </a:lvl1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  <a:defRPr/>
            </a:pPr>
            <a:r>
              <a:rPr lang="en-US" sz="1800" b="1" kern="1200" dirty="0" smtClean="0">
                <a:solidFill>
                  <a:schemeClr val="accent2"/>
                </a:solidFill>
                <a:effectLst/>
                <a:latin typeface="Arial" pitchFamily="34" charset="0"/>
                <a:ea typeface="+mn-ea"/>
                <a:cs typeface="+mn-cs"/>
              </a:rPr>
              <a:t>Bluemix Migration </a:t>
            </a:r>
            <a:r>
              <a:rPr lang="en-US" sz="1800" b="1" kern="1200" dirty="0" err="1" smtClean="0">
                <a:solidFill>
                  <a:schemeClr val="accent2"/>
                </a:solidFill>
                <a:effectLst/>
                <a:latin typeface="Arial" pitchFamily="34" charset="0"/>
                <a:ea typeface="+mn-ea"/>
                <a:cs typeface="+mn-cs"/>
              </a:rPr>
              <a:t>Bootcamp</a:t>
            </a:r>
            <a:endParaRPr lang="en-US" sz="1800" i="0" kern="0" dirty="0" smtClean="0">
              <a:solidFill>
                <a:srgbClr val="808080"/>
              </a:solidFill>
              <a:latin typeface="+mn-lt"/>
            </a:endParaRPr>
          </a:p>
        </p:txBody>
      </p:sp>
      <p:sp>
        <p:nvSpPr>
          <p:cNvPr id="21511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263526" y="1502873"/>
            <a:ext cx="5168554" cy="1489501"/>
          </a:xfrm>
        </p:spPr>
        <p:txBody>
          <a:bodyPr rIns="91440" anchor="b"/>
          <a:lstStyle>
            <a:lvl1pPr>
              <a:lnSpc>
                <a:spcPct val="90000"/>
              </a:lnSpc>
              <a:defRPr sz="3500" b="1" smtClean="0">
                <a:latin typeface="Arial" pitchFamily="34" charset="0"/>
              </a:defRPr>
            </a:lvl1pPr>
          </a:lstStyle>
          <a:p>
            <a:pPr lvl="0"/>
            <a:r>
              <a:rPr lang="en-US" altLang="en-US" noProof="0" dirty="0" smtClean="0"/>
              <a:t>Click to edit Master </a:t>
            </a:r>
            <a:br>
              <a:rPr lang="en-US" altLang="en-US" noProof="0" dirty="0" smtClean="0"/>
            </a:br>
            <a:r>
              <a:rPr lang="en-US" altLang="en-US" noProof="0" dirty="0" smtClean="0"/>
              <a:t>title style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6699" y="1828801"/>
            <a:ext cx="8650224" cy="4499572"/>
          </a:xfrm>
        </p:spPr>
        <p:txBody>
          <a:bodyPr/>
          <a:lstStyle>
            <a:lvl1pPr>
              <a:spcBef>
                <a:spcPts val="1000"/>
              </a:spcBef>
              <a:defRPr/>
            </a:lvl1pPr>
            <a:lvl2pPr>
              <a:spcBef>
                <a:spcPts val="0"/>
              </a:spcBef>
              <a:defRPr/>
            </a:lvl2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2781357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5255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>
            <a:spLocks noGrp="1"/>
          </p:cNvSpPr>
          <p:nvPr>
            <p:ph type="title"/>
          </p:nvPr>
        </p:nvSpPr>
        <p:spPr>
          <a:xfrm>
            <a:off x="669727" y="312539"/>
            <a:ext cx="7804547" cy="1518047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defTabSz="410751">
              <a:lnSpc>
                <a:spcPct val="100000"/>
              </a:lnSpc>
              <a:defRPr sz="2800" b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 b="0"/>
            </a:pPr>
            <a:r>
              <a:rPr sz="2800" b="1"/>
              <a:t>Title Text</a:t>
            </a:r>
          </a:p>
        </p:txBody>
      </p:sp>
      <p:sp>
        <p:nvSpPr>
          <p:cNvPr id="45" name="Shape 45"/>
          <p:cNvSpPr>
            <a:spLocks noGrp="1"/>
          </p:cNvSpPr>
          <p:nvPr>
            <p:ph type="body" idx="1"/>
          </p:nvPr>
        </p:nvSpPr>
        <p:spPr>
          <a:xfrm>
            <a:off x="669727" y="1830586"/>
            <a:ext cx="7804547" cy="4420195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312528" indent="-312528" defTabSz="410751">
              <a:spcBef>
                <a:spcPts val="2953"/>
              </a:spcBef>
              <a:buSzPct val="75000"/>
              <a:buChar char="•"/>
              <a:defRPr sz="2500">
                <a:latin typeface="+mn-lt"/>
                <a:ea typeface="+mn-ea"/>
                <a:cs typeface="+mn-cs"/>
                <a:sym typeface="Helvetica Light"/>
              </a:defRPr>
            </a:lvl1pPr>
            <a:lvl2pPr marL="625056" indent="-312528" defTabSz="410751">
              <a:spcBef>
                <a:spcPts val="2953"/>
              </a:spcBef>
              <a:buSzPct val="75000"/>
              <a:buChar char="•"/>
              <a:defRPr sz="2500">
                <a:latin typeface="+mn-lt"/>
                <a:ea typeface="+mn-ea"/>
                <a:cs typeface="+mn-cs"/>
                <a:sym typeface="Helvetica Light"/>
              </a:defRPr>
            </a:lvl2pPr>
            <a:lvl3pPr marL="937584" indent="-312528" defTabSz="410751">
              <a:spcBef>
                <a:spcPts val="2953"/>
              </a:spcBef>
              <a:buSzPct val="75000"/>
              <a:buChar char="•"/>
              <a:defRPr sz="2500">
                <a:latin typeface="+mn-lt"/>
                <a:ea typeface="+mn-ea"/>
                <a:cs typeface="+mn-cs"/>
                <a:sym typeface="Helvetica Light"/>
              </a:defRPr>
            </a:lvl3pPr>
            <a:lvl4pPr marL="1250112" indent="-312528" defTabSz="410751">
              <a:spcBef>
                <a:spcPts val="2953"/>
              </a:spcBef>
              <a:buSzPct val="75000"/>
              <a:buChar char="•"/>
              <a:defRPr sz="2500">
                <a:latin typeface="+mn-lt"/>
                <a:ea typeface="+mn-ea"/>
                <a:cs typeface="+mn-cs"/>
                <a:sym typeface="Helvetica Light"/>
              </a:defRPr>
            </a:lvl4pPr>
            <a:lvl5pPr marL="1562640" indent="-312528" defTabSz="410751">
              <a:spcBef>
                <a:spcPts val="2953"/>
              </a:spcBef>
              <a:buSzPct val="75000"/>
              <a:buChar char="•"/>
              <a:defRPr sz="2500">
                <a:latin typeface="+mn-lt"/>
                <a:ea typeface="+mn-ea"/>
                <a:cs typeface="+mn-cs"/>
                <a:sym typeface="Helvetica Light"/>
              </a:defRPr>
            </a:lvl5pPr>
          </a:lstStyle>
          <a:p>
            <a:pPr lvl="0">
              <a:defRPr sz="1800"/>
            </a:pPr>
            <a:r>
              <a:rPr sz="2500"/>
              <a:t>Body Level One</a:t>
            </a:r>
          </a:p>
          <a:p>
            <a:pPr lvl="1">
              <a:defRPr sz="1800"/>
            </a:pPr>
            <a:r>
              <a:rPr sz="2500"/>
              <a:t>Body Level Two</a:t>
            </a:r>
          </a:p>
          <a:p>
            <a:pPr lvl="2">
              <a:defRPr sz="1800"/>
            </a:pPr>
            <a:r>
              <a:rPr sz="2500"/>
              <a:t>Body Level Three</a:t>
            </a:r>
          </a:p>
          <a:p>
            <a:pPr lvl="3">
              <a:defRPr sz="1800"/>
            </a:pPr>
            <a:r>
              <a:rPr sz="2500"/>
              <a:t>Body Level Four</a:t>
            </a:r>
          </a:p>
          <a:p>
            <a:pPr lvl="4">
              <a:defRPr sz="1800"/>
            </a:pPr>
            <a:r>
              <a:rPr sz="2500"/>
              <a:t>Body Level Five</a:t>
            </a:r>
          </a:p>
        </p:txBody>
      </p:sp>
      <p:sp>
        <p:nvSpPr>
          <p:cNvPr id="46" name="Shape 46"/>
          <p:cNvSpPr>
            <a:spLocks noGrp="1"/>
          </p:cNvSpPr>
          <p:nvPr>
            <p:ph type="sldNum" sz="quarter" idx="2"/>
          </p:nvPr>
        </p:nvSpPr>
        <p:spPr>
          <a:xfrm>
            <a:off x="53723" y="6567436"/>
            <a:ext cx="259104" cy="267891"/>
          </a:xfrm>
          <a:prstGeom prst="rect">
            <a:avLst/>
          </a:prstGeom>
        </p:spPr>
        <p:txBody>
          <a:bodyPr wrap="none" lIns="0" tIns="0" rIns="0" bIns="0"/>
          <a:lstStyle>
            <a:lvl1pPr algn="ctr" defTabSz="410751">
              <a:defRPr sz="1300">
                <a:solidFill>
                  <a:srgbClr val="A6AAA9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 lvl="0"/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85466098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93370104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6400800" y="0"/>
            <a:ext cx="2743200" cy="6858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311101" y="3886200"/>
            <a:ext cx="5029200" cy="457200"/>
          </a:xfrm>
        </p:spPr>
        <p:txBody>
          <a:bodyPr lIns="0" tIns="0" rIns="0" bIns="0">
            <a:noAutofit/>
          </a:bodyPr>
          <a:lstStyle>
            <a:lvl1pPr algn="l">
              <a:defRPr sz="2800" b="1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Enter Presentation Title</a:t>
            </a:r>
            <a:endParaRPr lang="en-US" dirty="0"/>
          </a:p>
        </p:txBody>
      </p:sp>
      <p:pic>
        <p:nvPicPr>
          <p:cNvPr id="11" name="Picture 10" descr="Cloud_word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0960" y="6456890"/>
            <a:ext cx="906236" cy="15103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131" y="1433615"/>
            <a:ext cx="2917767" cy="2468880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6629400" y="4937760"/>
            <a:ext cx="1737360" cy="27432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en-US" sz="1600" b="1" kern="0" spc="-30" dirty="0" smtClean="0">
                <a:solidFill>
                  <a:srgbClr val="FFFFFF"/>
                </a:solidFill>
                <a:latin typeface="Arial"/>
                <a:cs typeface="Arial"/>
              </a:rPr>
              <a:t>Presented by: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1311101" y="4366050"/>
            <a:ext cx="2651760" cy="365760"/>
          </a:xfrm>
        </p:spPr>
        <p:txBody>
          <a:bodyPr lIns="0" tIns="0" rIns="0" bIns="0" anchor="ctr" anchorCtr="0">
            <a:noAutofit/>
          </a:bodyPr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Enter Date</a:t>
            </a:r>
            <a:endParaRPr lang="en-US" dirty="0"/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6629400" y="5212080"/>
            <a:ext cx="2377440" cy="274320"/>
          </a:xfrm>
        </p:spPr>
        <p:txBody>
          <a:bodyPr lIns="0" tIns="0" rIns="0" bIns="0" anchor="ctr" anchorCtr="0">
            <a:noAutofit/>
          </a:bodyPr>
          <a:lstStyle>
            <a:lvl1pPr marL="0" indent="0">
              <a:spcBef>
                <a:spcPts val="0"/>
              </a:spcBef>
              <a:buNone/>
              <a:defRPr sz="16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Enter Full Name</a:t>
            </a:r>
            <a:endParaRPr lang="en-US" dirty="0"/>
          </a:p>
        </p:txBody>
      </p:sp>
      <p:sp>
        <p:nvSpPr>
          <p:cNvPr id="14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6629400" y="5486400"/>
            <a:ext cx="2377440" cy="274320"/>
          </a:xfrm>
        </p:spPr>
        <p:txBody>
          <a:bodyPr lIns="0" tIns="0" rIns="0" bIns="0" anchor="ctr" anchorCtr="0">
            <a:noAutofit/>
          </a:bodyPr>
          <a:lstStyle>
            <a:lvl1pPr marL="0" indent="0">
              <a:spcBef>
                <a:spcPts val="0"/>
              </a:spcBef>
              <a:buNone/>
              <a:defRPr sz="16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Enter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55780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65113" y="611188"/>
            <a:ext cx="8659368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" name="Line 4"/>
          <p:cNvSpPr>
            <a:spLocks noChangeShapeType="1"/>
          </p:cNvSpPr>
          <p:nvPr userDrawn="1"/>
        </p:nvSpPr>
        <p:spPr bwMode="auto">
          <a:xfrm>
            <a:off x="260350" y="549275"/>
            <a:ext cx="8620125" cy="0"/>
          </a:xfrm>
          <a:prstGeom prst="line">
            <a:avLst/>
          </a:prstGeom>
          <a:noFill/>
          <a:ln w="6350">
            <a:solidFill>
              <a:srgbClr val="000000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latin typeface="Arial" charset="0"/>
            </a:endParaRPr>
          </a:p>
        </p:txBody>
      </p:sp>
      <p:pic>
        <p:nvPicPr>
          <p:cNvPr id="11" name="Picture 7" descr="ibm_sp_lockup_western-02"/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696"/>
          <a:stretch>
            <a:fillRect/>
          </a:stretch>
        </p:blipFill>
        <p:spPr bwMode="auto">
          <a:xfrm>
            <a:off x="8145463" y="150813"/>
            <a:ext cx="735012" cy="40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65113" y="1828800"/>
            <a:ext cx="8650287" cy="449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 smtClean="0"/>
              <a:t>Click to edit Master text styles</a:t>
            </a:r>
          </a:p>
          <a:p>
            <a:pPr lvl="1"/>
            <a:r>
              <a:rPr lang="en-US" altLang="en-US" dirty="0" smtClean="0"/>
              <a:t>Second level</a:t>
            </a:r>
          </a:p>
        </p:txBody>
      </p:sp>
      <p:sp>
        <p:nvSpPr>
          <p:cNvPr id="16" name="Rectangle 6"/>
          <p:cNvSpPr>
            <a:spLocks noChangeArrowheads="1"/>
          </p:cNvSpPr>
          <p:nvPr userDrawn="1"/>
        </p:nvSpPr>
        <p:spPr bwMode="black">
          <a:xfrm>
            <a:off x="5916168" y="6481763"/>
            <a:ext cx="3054350" cy="23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r" eaLnBrk="1" hangingPunct="1"/>
            <a:r>
              <a:rPr lang="en-US" altLang="en-US" sz="900" dirty="0"/>
              <a:t>© </a:t>
            </a:r>
            <a:r>
              <a:rPr lang="en-US" altLang="en-US" sz="900" dirty="0" smtClean="0"/>
              <a:t>2015 </a:t>
            </a:r>
            <a:r>
              <a:rPr lang="en-US" altLang="en-US" sz="900" dirty="0"/>
              <a:t>IBM Corporation</a:t>
            </a:r>
          </a:p>
        </p:txBody>
      </p:sp>
      <p:sp>
        <p:nvSpPr>
          <p:cNvPr id="18" name="Slide Number Placeholder 9"/>
          <p:cNvSpPr txBox="1">
            <a:spLocks/>
          </p:cNvSpPr>
          <p:nvPr userDrawn="1"/>
        </p:nvSpPr>
        <p:spPr>
          <a:xfrm>
            <a:off x="182880" y="6537960"/>
            <a:ext cx="548640" cy="246888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9B3A0D56-66B4-42D0-8710-D8AB9A70E9F1}" type="slidenum">
              <a:rPr lang="en-US" sz="1000" smtClean="0">
                <a:solidFill>
                  <a:prstClr val="black"/>
                </a:solidFill>
                <a:latin typeface="Arial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sz="1000" dirty="0">
              <a:solidFill>
                <a:prstClr val="black"/>
              </a:solidFill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8" r:id="rId2"/>
    <p:sldLayoutId id="2147483711" r:id="rId3"/>
    <p:sldLayoutId id="2147483713" r:id="rId4"/>
    <p:sldLayoutId id="2147483714" r:id="rId5"/>
    <p:sldLayoutId id="2147483715" r:id="rId6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2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200">
          <a:solidFill>
            <a:schemeClr val="tx1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200">
          <a:solidFill>
            <a:schemeClr val="tx1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200">
          <a:solidFill>
            <a:schemeClr val="tx1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200">
          <a:solidFill>
            <a:schemeClr val="tx1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200">
          <a:solidFill>
            <a:schemeClr val="tx1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200">
          <a:solidFill>
            <a:schemeClr val="tx1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200">
          <a:solidFill>
            <a:schemeClr val="tx1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200">
          <a:solidFill>
            <a:schemeClr val="tx1"/>
          </a:solidFill>
          <a:latin typeface="Arial" charset="0"/>
        </a:defRPr>
      </a:lvl9pPr>
    </p:titleStyle>
    <p:bodyStyle>
      <a:lvl1pPr marL="174625" indent="-174625" algn="l" rtl="0" eaLnBrk="0" fontAlgn="base" hangingPunct="0">
        <a:spcBef>
          <a:spcPts val="1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1600">
          <a:solidFill>
            <a:srgbClr val="000000"/>
          </a:solidFill>
          <a:latin typeface="+mn-lt"/>
          <a:ea typeface="+mn-ea"/>
          <a:cs typeface="+mn-cs"/>
        </a:defRPr>
      </a:lvl1pPr>
      <a:lvl2pPr marL="517525" indent="-174625" algn="l" rtl="0" eaLnBrk="0" fontAlgn="base" hangingPunct="0">
        <a:spcBef>
          <a:spcPts val="0"/>
        </a:spcBef>
        <a:spcAft>
          <a:spcPct val="0"/>
        </a:spcAft>
        <a:buClr>
          <a:schemeClr val="tx1"/>
        </a:buClr>
        <a:buFont typeface="Arial" pitchFamily="34" charset="0"/>
        <a:buChar char="–"/>
        <a:defRPr sz="1600">
          <a:solidFill>
            <a:schemeClr val="tx1"/>
          </a:solidFill>
          <a:latin typeface="+mn-lt"/>
        </a:defRPr>
      </a:lvl2pPr>
      <a:lvl3pPr marL="966788" indent="-168275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Arial" pitchFamily="34" charset="0"/>
        <a:buChar char="–"/>
        <a:defRPr sz="1400">
          <a:solidFill>
            <a:schemeClr val="tx1"/>
          </a:solidFill>
          <a:latin typeface="+mn-lt"/>
        </a:defRPr>
      </a:lvl3pPr>
      <a:lvl4pPr marL="1430338" indent="-176213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 sz="1400">
          <a:solidFill>
            <a:schemeClr val="tx1"/>
          </a:solidFill>
          <a:latin typeface="+mn-lt"/>
        </a:defRPr>
      </a:lvl4pPr>
      <a:lvl5pPr marL="1719263" indent="-7938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»"/>
        <a:defRPr sz="1200">
          <a:solidFill>
            <a:schemeClr val="tx1"/>
          </a:solidFill>
          <a:latin typeface="+mn-lt"/>
        </a:defRPr>
      </a:lvl5pPr>
      <a:lvl6pPr marL="2176463" indent="-7938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defRPr sz="1200">
          <a:solidFill>
            <a:schemeClr val="tx1"/>
          </a:solidFill>
          <a:latin typeface="+mn-lt"/>
        </a:defRPr>
      </a:lvl6pPr>
      <a:lvl7pPr marL="2633663" indent="-7938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defRPr sz="1200">
          <a:solidFill>
            <a:schemeClr val="tx1"/>
          </a:solidFill>
          <a:latin typeface="+mn-lt"/>
        </a:defRPr>
      </a:lvl7pPr>
      <a:lvl8pPr marL="3090863" indent="-7938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defRPr sz="1200">
          <a:solidFill>
            <a:schemeClr val="tx1"/>
          </a:solidFill>
          <a:latin typeface="+mn-lt"/>
        </a:defRPr>
      </a:lvl8pPr>
      <a:lvl9pPr marL="3548063" indent="-7938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defRPr sz="12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5" Type="http://schemas.openxmlformats.org/officeDocument/2006/relationships/image" Target="../media/image3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Relationship Id="rId1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77240" y="4274610"/>
            <a:ext cx="5029200" cy="45720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Migration Discussion</a:t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/>
            </a:r>
            <a:br>
              <a:rPr lang="en-US" dirty="0">
                <a:solidFill>
                  <a:schemeClr val="bg1"/>
                </a:solidFill>
              </a:rPr>
            </a:b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722533" y="5604933"/>
            <a:ext cx="13377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kern="0" spc="-30" dirty="0" smtClean="0">
                <a:solidFill>
                  <a:srgbClr val="FFFFFF"/>
                </a:solidFill>
                <a:latin typeface="Arial"/>
                <a:cs typeface="Arial"/>
              </a:rPr>
              <a:t>IBM</a:t>
            </a:r>
          </a:p>
        </p:txBody>
      </p:sp>
    </p:spTree>
    <p:extLst>
      <p:ext uri="{BB962C8B-B14F-4D97-AF65-F5344CB8AC3E}">
        <p14:creationId xmlns:p14="http://schemas.microsoft.com/office/powerpoint/2010/main" val="25659119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000" dirty="0">
                <a:solidFill>
                  <a:schemeClr val="accent1">
                    <a:lumMod val="50000"/>
                  </a:schemeClr>
                </a:solidFill>
              </a:rPr>
              <a:t>Differing </a:t>
            </a:r>
            <a:r>
              <a:rPr lang="en-US" sz="3000" dirty="0">
                <a:solidFill>
                  <a:schemeClr val="accent1">
                    <a:lumMod val="50000"/>
                  </a:schemeClr>
                </a:solidFill>
              </a:rPr>
              <a:t>Assumptions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5113" y="1353935"/>
            <a:ext cx="7906544" cy="4499572"/>
          </a:xfrm>
        </p:spPr>
        <p:txBody>
          <a:bodyPr/>
          <a:lstStyle/>
          <a:p>
            <a:r>
              <a:rPr lang="en-US" sz="2200" dirty="0" smtClean="0"/>
              <a:t>Enterprise (Cloud Ready) </a:t>
            </a:r>
            <a:r>
              <a:rPr lang="en-US" sz="2200" dirty="0"/>
              <a:t>Assumptions</a:t>
            </a:r>
          </a:p>
          <a:p>
            <a:pPr lvl="1"/>
            <a:r>
              <a:rPr lang="en-US" sz="2200" dirty="0"/>
              <a:t>I</a:t>
            </a:r>
            <a:r>
              <a:rPr lang="en-US" sz="2200" dirty="0" smtClean="0"/>
              <a:t>nfrastructure </a:t>
            </a:r>
            <a:r>
              <a:rPr lang="en-US" sz="2200" dirty="0"/>
              <a:t>is </a:t>
            </a:r>
            <a:r>
              <a:rPr lang="en-US" sz="2200" dirty="0" smtClean="0"/>
              <a:t>stable.</a:t>
            </a:r>
            <a:endParaRPr lang="en-US" sz="2200" dirty="0"/>
          </a:p>
          <a:p>
            <a:pPr lvl="1"/>
            <a:r>
              <a:rPr lang="en-US" sz="2200" dirty="0"/>
              <a:t>C</a:t>
            </a:r>
            <a:r>
              <a:rPr lang="en-US" sz="2200" dirty="0" smtClean="0"/>
              <a:t>omponents </a:t>
            </a:r>
            <a:r>
              <a:rPr lang="en-US" sz="2200" dirty="0"/>
              <a:t>of my application are </a:t>
            </a:r>
            <a:r>
              <a:rPr lang="en-US" sz="2200" dirty="0" smtClean="0"/>
              <a:t>co-located.</a:t>
            </a:r>
            <a:endParaRPr lang="en-US" sz="2200" dirty="0"/>
          </a:p>
          <a:p>
            <a:pPr lvl="1"/>
            <a:r>
              <a:rPr lang="en-US" sz="2200" dirty="0" smtClean="0"/>
              <a:t>Operations</a:t>
            </a:r>
            <a:r>
              <a:rPr lang="en-US" sz="2200" dirty="0" smtClean="0"/>
              <a:t> </a:t>
            </a:r>
            <a:r>
              <a:rPr lang="en-US" sz="2200" dirty="0"/>
              <a:t>team controls </a:t>
            </a:r>
            <a:r>
              <a:rPr lang="en-US" sz="2200" dirty="0" smtClean="0"/>
              <a:t>production </a:t>
            </a:r>
            <a:r>
              <a:rPr lang="en-US" sz="2200" dirty="0" smtClean="0"/>
              <a:t>servers.</a:t>
            </a:r>
            <a:endParaRPr lang="en-US" sz="2200" dirty="0"/>
          </a:p>
          <a:p>
            <a:pPr lvl="1"/>
            <a:r>
              <a:rPr lang="en-US" sz="2200" dirty="0"/>
              <a:t>If a disaster happens, it’s </a:t>
            </a:r>
            <a:r>
              <a:rPr lang="en-US" sz="2200" dirty="0" smtClean="0"/>
              <a:t>someone’s </a:t>
            </a:r>
          </a:p>
          <a:p>
            <a:pPr marL="342900" lvl="1" indent="0">
              <a:buNone/>
            </a:pPr>
            <a:r>
              <a:rPr lang="en-US" sz="2200" dirty="0"/>
              <a:t> </a:t>
            </a:r>
            <a:r>
              <a:rPr lang="en-US" sz="2200" dirty="0" smtClean="0"/>
              <a:t> </a:t>
            </a:r>
            <a:r>
              <a:rPr lang="en-US" sz="2200" dirty="0" smtClean="0"/>
              <a:t>responsibility.</a:t>
            </a:r>
            <a:endParaRPr lang="en-US" sz="2200" dirty="0"/>
          </a:p>
          <a:p>
            <a:r>
              <a:rPr lang="en-US" sz="2200" dirty="0"/>
              <a:t>Cloud Centric Assumptions</a:t>
            </a:r>
          </a:p>
          <a:p>
            <a:pPr lvl="1"/>
            <a:r>
              <a:rPr lang="en-US" sz="2200" dirty="0"/>
              <a:t>I</a:t>
            </a:r>
            <a:r>
              <a:rPr lang="en-US" sz="2200" dirty="0" smtClean="0"/>
              <a:t>nfrastructure </a:t>
            </a:r>
            <a:r>
              <a:rPr lang="en-US" sz="2200" dirty="0"/>
              <a:t>is constantly changing (elastic</a:t>
            </a:r>
            <a:r>
              <a:rPr lang="en-US" sz="2200" dirty="0" smtClean="0"/>
              <a:t>).</a:t>
            </a:r>
            <a:endParaRPr lang="en-US" sz="2200" dirty="0"/>
          </a:p>
          <a:p>
            <a:pPr lvl="1"/>
            <a:r>
              <a:rPr lang="en-US" sz="2200" dirty="0"/>
              <a:t>C</a:t>
            </a:r>
            <a:r>
              <a:rPr lang="en-US" sz="2200" dirty="0" smtClean="0"/>
              <a:t>omponents of my application may </a:t>
            </a:r>
            <a:r>
              <a:rPr lang="en-US" sz="2200" dirty="0"/>
              <a:t>be globally </a:t>
            </a:r>
            <a:r>
              <a:rPr lang="en-US" sz="2200" dirty="0" smtClean="0"/>
              <a:t>distributed.</a:t>
            </a:r>
            <a:endParaRPr lang="en-US" sz="2200" dirty="0"/>
          </a:p>
          <a:p>
            <a:pPr lvl="1"/>
            <a:r>
              <a:rPr lang="en-US" sz="2200" dirty="0"/>
              <a:t>As a Dev/Ops team </a:t>
            </a:r>
            <a:r>
              <a:rPr lang="en-US" sz="2200" dirty="0" smtClean="0"/>
              <a:t>member, </a:t>
            </a:r>
            <a:r>
              <a:rPr lang="en-US" sz="2200" dirty="0"/>
              <a:t>I </a:t>
            </a:r>
            <a:r>
              <a:rPr lang="en-US" sz="2200" dirty="0" smtClean="0"/>
              <a:t>control </a:t>
            </a:r>
            <a:r>
              <a:rPr lang="en-US" sz="2200" dirty="0"/>
              <a:t>production </a:t>
            </a:r>
            <a:r>
              <a:rPr lang="en-US" sz="2200" dirty="0" smtClean="0"/>
              <a:t>servers.</a:t>
            </a:r>
            <a:endParaRPr lang="en-US" sz="2200" dirty="0"/>
          </a:p>
          <a:p>
            <a:pPr lvl="1"/>
            <a:r>
              <a:rPr lang="en-US" sz="2200" dirty="0"/>
              <a:t>If a disaster happens, it’s my responsibility to </a:t>
            </a:r>
            <a:r>
              <a:rPr lang="en-US" sz="2200" dirty="0" smtClean="0"/>
              <a:t>fix it</a:t>
            </a:r>
            <a:endParaRPr lang="en-US" altLang="en-US" sz="2200" dirty="0" smtClean="0">
              <a:latin typeface="Arial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6363" y="1108363"/>
            <a:ext cx="2134129" cy="128191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2363" y="2352386"/>
            <a:ext cx="2551545" cy="1913659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612192" y="5564085"/>
            <a:ext cx="4084171" cy="120032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Choosing one or the other</a:t>
            </a:r>
          </a:p>
          <a:p>
            <a:pPr algn="ctr"/>
            <a:r>
              <a:rPr lang="en-US" sz="2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has an effect on your </a:t>
            </a:r>
            <a:r>
              <a:rPr lang="en-US" sz="2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team</a:t>
            </a:r>
          </a:p>
          <a:p>
            <a:pPr algn="ctr"/>
            <a:r>
              <a:rPr lang="en-US" sz="24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composition and roles</a:t>
            </a:r>
            <a:endParaRPr lang="en-US" sz="24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FF00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55793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 </a:t>
            </a:r>
            <a:endParaRPr lang="en-US" dirty="0"/>
          </a:p>
        </p:txBody>
      </p:sp>
      <p:sp>
        <p:nvSpPr>
          <p:cNvPr id="5" name="Title 4"/>
          <p:cNvSpPr txBox="1">
            <a:spLocks/>
          </p:cNvSpPr>
          <p:nvPr/>
        </p:nvSpPr>
        <p:spPr bwMode="auto">
          <a:xfrm>
            <a:off x="0" y="2524062"/>
            <a:ext cx="9144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en-US" sz="4500" dirty="0">
                <a:solidFill>
                  <a:schemeClr val="accent1">
                    <a:lumMod val="50000"/>
                  </a:schemeClr>
                </a:solidFill>
              </a:rPr>
              <a:t>Making Applications Cloud Ready</a:t>
            </a:r>
            <a:endParaRPr lang="en-US" sz="4500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7609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defRPr/>
            </a:pPr>
            <a:r>
              <a:rPr lang="en-US" sz="3000" dirty="0">
                <a:solidFill>
                  <a:schemeClr val="accent1">
                    <a:lumMod val="50000"/>
                  </a:schemeClr>
                </a:solidFill>
              </a:rPr>
              <a:t>C</a:t>
            </a:r>
            <a:r>
              <a:rPr lang="en-US" sz="3000" dirty="0">
                <a:solidFill>
                  <a:schemeClr val="accent1">
                    <a:lumMod val="50000"/>
                  </a:schemeClr>
                </a:solidFill>
              </a:rPr>
              <a:t>riteria for </a:t>
            </a:r>
            <a:r>
              <a:rPr lang="en-US" sz="3000" dirty="0">
                <a:solidFill>
                  <a:schemeClr val="accent1">
                    <a:lumMod val="50000"/>
                  </a:schemeClr>
                </a:solidFill>
              </a:rPr>
              <a:t>c</a:t>
            </a:r>
            <a:r>
              <a:rPr lang="en-US" sz="3000" dirty="0">
                <a:solidFill>
                  <a:schemeClr val="accent1">
                    <a:lumMod val="50000"/>
                  </a:schemeClr>
                </a:solidFill>
              </a:rPr>
              <a:t>loud-ready applications</a:t>
            </a:r>
            <a:endParaRPr lang="en-US" sz="3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609600" y="1292088"/>
            <a:ext cx="7205663" cy="5188088"/>
          </a:xfrm>
        </p:spPr>
        <p:txBody>
          <a:bodyPr/>
          <a:lstStyle/>
          <a:p>
            <a:pPr marL="457200" indent="-457200">
              <a:buFont typeface="+mj-lt"/>
              <a:buAutoNum type="arabicPeriod"/>
              <a:defRPr/>
            </a:pPr>
            <a:r>
              <a:rPr lang="en-US" sz="2000" dirty="0" smtClean="0">
                <a:latin typeface="Arial" charset="0"/>
                <a:ea typeface="ＭＳ Ｐゴシック" charset="0"/>
              </a:rPr>
              <a:t>Application’s design is topology-agnostic</a:t>
            </a:r>
          </a:p>
          <a:p>
            <a:pPr lvl="1">
              <a:defRPr/>
            </a:pPr>
            <a:r>
              <a:rPr lang="en-US" sz="1800" dirty="0" smtClean="0">
                <a:latin typeface="Arial" charset="0"/>
                <a:ea typeface="ＭＳ Ｐゴシック" charset="0"/>
              </a:rPr>
              <a:t>Ex: Clustering </a:t>
            </a:r>
            <a:r>
              <a:rPr lang="en-US" sz="1800" dirty="0">
                <a:latin typeface="Arial" charset="0"/>
                <a:ea typeface="ＭＳ Ｐゴシック" charset="0"/>
              </a:rPr>
              <a:t>is </a:t>
            </a:r>
            <a:r>
              <a:rPr lang="en-US" sz="1800" dirty="0" smtClean="0">
                <a:latin typeface="Arial" charset="0"/>
                <a:ea typeface="ＭＳ Ｐゴシック" charset="0"/>
              </a:rPr>
              <a:t>supported, no </a:t>
            </a:r>
            <a:r>
              <a:rPr lang="en-US" sz="1800" dirty="0">
                <a:latin typeface="Arial" charset="0"/>
                <a:ea typeface="ＭＳ Ｐゴシック" charset="0"/>
              </a:rPr>
              <a:t>specific cluster </a:t>
            </a:r>
            <a:r>
              <a:rPr lang="en-US" sz="1800" dirty="0" smtClean="0">
                <a:latin typeface="Arial" charset="0"/>
                <a:ea typeface="ＭＳ Ｐゴシック" charset="0"/>
              </a:rPr>
              <a:t>size needed</a:t>
            </a:r>
            <a:endParaRPr lang="en-US" sz="1800" dirty="0">
              <a:latin typeface="Arial" charset="0"/>
              <a:ea typeface="ＭＳ Ｐゴシック" charset="0"/>
            </a:endParaRPr>
          </a:p>
          <a:p>
            <a:pPr marL="457200" indent="-457200">
              <a:buFont typeface="+mj-lt"/>
              <a:buAutoNum type="arabicPeriod"/>
              <a:defRPr/>
            </a:pPr>
            <a:r>
              <a:rPr lang="en-US" sz="2000" dirty="0">
                <a:latin typeface="Arial" charset="0"/>
                <a:ea typeface="ＭＳ Ｐゴシック" charset="0"/>
              </a:rPr>
              <a:t>Application’s </a:t>
            </a:r>
            <a:r>
              <a:rPr lang="en-US" sz="2000" dirty="0" smtClean="0">
                <a:latin typeface="Arial" charset="0"/>
                <a:ea typeface="ＭＳ Ｐゴシック" charset="0"/>
              </a:rPr>
              <a:t>management is infrastructure-agnostic</a:t>
            </a:r>
          </a:p>
          <a:p>
            <a:pPr lvl="1">
              <a:defRPr/>
            </a:pPr>
            <a:r>
              <a:rPr lang="en-US" sz="1800" dirty="0" smtClean="0">
                <a:latin typeface="Arial" charset="0"/>
                <a:ea typeface="ＭＳ Ｐゴシック" charset="0"/>
              </a:rPr>
              <a:t>Ex: Doesn’t depend on IP addresses, hostnames, or VLANs</a:t>
            </a:r>
          </a:p>
          <a:p>
            <a:pPr marL="457200" indent="-457200">
              <a:buFont typeface="+mj-lt"/>
              <a:buAutoNum type="arabicPeriod"/>
              <a:defRPr/>
            </a:pPr>
            <a:r>
              <a:rPr lang="en-US" sz="2000" dirty="0" smtClean="0">
                <a:latin typeface="Arial" charset="0"/>
                <a:ea typeface="ＭＳ Ｐゴシック" charset="0"/>
              </a:rPr>
              <a:t>Application doesn't use infrastructure-specific APIs</a:t>
            </a:r>
          </a:p>
          <a:p>
            <a:pPr marL="457200" indent="-457200">
              <a:buFont typeface="+mj-lt"/>
              <a:buAutoNum type="arabicPeriod"/>
              <a:defRPr/>
            </a:pPr>
            <a:r>
              <a:rPr lang="en-US" sz="2000" dirty="0">
                <a:latin typeface="Arial" charset="0"/>
                <a:ea typeface="ＭＳ Ｐゴシック" charset="0"/>
              </a:rPr>
              <a:t>Application doesn't use OS-specific </a:t>
            </a:r>
            <a:r>
              <a:rPr lang="en-US" sz="2000" dirty="0" smtClean="0">
                <a:latin typeface="Arial" charset="0"/>
                <a:ea typeface="ＭＳ Ｐゴシック" charset="0"/>
              </a:rPr>
              <a:t>features</a:t>
            </a:r>
          </a:p>
          <a:p>
            <a:pPr marL="457200" indent="-457200">
              <a:buFont typeface="+mj-lt"/>
              <a:buAutoNum type="arabicPeriod"/>
              <a:defRPr/>
            </a:pPr>
            <a:r>
              <a:rPr lang="en-US" sz="2000" dirty="0">
                <a:latin typeface="Arial" charset="0"/>
                <a:ea typeface="ＭＳ Ｐゴシック" charset="0"/>
              </a:rPr>
              <a:t>Application doesn't use</a:t>
            </a:r>
            <a:r>
              <a:rPr lang="en-US" sz="2000" dirty="0" smtClean="0">
                <a:latin typeface="Arial" charset="0"/>
                <a:ea typeface="ＭＳ Ｐゴシック" charset="0"/>
              </a:rPr>
              <a:t> </a:t>
            </a:r>
            <a:r>
              <a:rPr lang="en-US" sz="2000" dirty="0" smtClean="0">
                <a:latin typeface="Arial" charset="0"/>
                <a:ea typeface="ＭＳ Ｐゴシック" charset="0"/>
              </a:rPr>
              <a:t>local </a:t>
            </a:r>
            <a:r>
              <a:rPr lang="en-US" sz="2000" dirty="0">
                <a:latin typeface="Arial" charset="0"/>
                <a:ea typeface="ＭＳ Ｐゴシック" charset="0"/>
              </a:rPr>
              <a:t>file </a:t>
            </a:r>
            <a:r>
              <a:rPr lang="en-US" sz="2000" dirty="0" smtClean="0">
                <a:latin typeface="Arial" charset="0"/>
                <a:ea typeface="ＭＳ Ｐゴシック" charset="0"/>
              </a:rPr>
              <a:t>system</a:t>
            </a:r>
            <a:endParaRPr lang="en-US" sz="2000" dirty="0">
              <a:latin typeface="Arial" charset="0"/>
              <a:ea typeface="ＭＳ Ｐゴシック" charset="0"/>
            </a:endParaRPr>
          </a:p>
          <a:p>
            <a:pPr marL="457200" indent="-457200">
              <a:buFont typeface="+mj-lt"/>
              <a:buAutoNum type="arabicPeriod"/>
              <a:defRPr/>
            </a:pPr>
            <a:r>
              <a:rPr lang="en-US" sz="2000" dirty="0">
                <a:latin typeface="Arial" charset="0"/>
                <a:ea typeface="ＭＳ Ｐゴシック" charset="0"/>
              </a:rPr>
              <a:t>Application </a:t>
            </a:r>
            <a:r>
              <a:rPr lang="en-US" sz="2000" dirty="0" smtClean="0">
                <a:latin typeface="Arial" charset="0"/>
                <a:ea typeface="ＭＳ Ｐゴシック" charset="0"/>
              </a:rPr>
              <a:t>logs to </a:t>
            </a:r>
            <a:r>
              <a:rPr lang="en-US" sz="2000" dirty="0">
                <a:latin typeface="Arial" charset="0"/>
                <a:ea typeface="ＭＳ Ｐゴシック" charset="0"/>
              </a:rPr>
              <a:t>persistent storage, not the file system</a:t>
            </a:r>
          </a:p>
          <a:p>
            <a:pPr marL="457200" indent="-457200">
              <a:buFont typeface="+mj-lt"/>
              <a:buAutoNum type="arabicPeriod"/>
              <a:defRPr/>
            </a:pPr>
            <a:r>
              <a:rPr lang="en-US" sz="2000" dirty="0">
                <a:latin typeface="Arial" charset="0"/>
                <a:ea typeface="ＭＳ Ｐゴシック" charset="0"/>
              </a:rPr>
              <a:t>Application </a:t>
            </a:r>
            <a:r>
              <a:rPr lang="en-US" sz="2000" dirty="0" smtClean="0">
                <a:latin typeface="Arial" charset="0"/>
                <a:ea typeface="ＭＳ Ｐゴシック" charset="0"/>
              </a:rPr>
              <a:t>keeps session state only in the interaction layer</a:t>
            </a:r>
          </a:p>
          <a:p>
            <a:pPr marL="457200" indent="-457200">
              <a:buFont typeface="+mj-lt"/>
              <a:buAutoNum type="arabicPeriod"/>
              <a:defRPr/>
            </a:pPr>
            <a:r>
              <a:rPr lang="en-US" sz="2000" dirty="0" smtClean="0">
                <a:latin typeface="Arial" charset="0"/>
                <a:ea typeface="ＭＳ Ｐゴシック" charset="0"/>
              </a:rPr>
              <a:t>Application components connect via standard protocols</a:t>
            </a:r>
            <a:endParaRPr lang="en-US" sz="2000" dirty="0">
              <a:latin typeface="Arial" charset="0"/>
              <a:ea typeface="ＭＳ Ｐゴシック" charset="0"/>
            </a:endParaRPr>
          </a:p>
          <a:p>
            <a:pPr marL="457200" indent="-457200">
              <a:buFont typeface="+mj-lt"/>
              <a:buAutoNum type="arabicPeriod"/>
              <a:defRPr/>
            </a:pPr>
            <a:r>
              <a:rPr lang="en-US" sz="2000" dirty="0" smtClean="0">
                <a:latin typeface="Arial" charset="0"/>
                <a:ea typeface="ＭＳ Ｐゴシック" charset="0"/>
              </a:rPr>
              <a:t>Application’s installation and </a:t>
            </a:r>
            <a:r>
              <a:rPr lang="en-US" sz="2000" dirty="0">
                <a:latin typeface="Arial" charset="0"/>
                <a:ea typeface="ＭＳ Ｐゴシック" charset="0"/>
              </a:rPr>
              <a:t>configuration is </a:t>
            </a:r>
            <a:r>
              <a:rPr lang="en-US" sz="2000" dirty="0" smtClean="0">
                <a:latin typeface="Arial" charset="0"/>
                <a:ea typeface="ＭＳ Ｐゴシック" charset="0"/>
              </a:rPr>
              <a:t>scripted</a:t>
            </a:r>
          </a:p>
          <a:p>
            <a:pPr lvl="1">
              <a:defRPr/>
            </a:pPr>
            <a:r>
              <a:rPr lang="en-US" sz="1800" dirty="0" smtClean="0">
                <a:latin typeface="Arial" charset="0"/>
                <a:ea typeface="ＭＳ Ｐゴシック" charset="0"/>
              </a:rPr>
              <a:t>Ex: Deployment is easily </a:t>
            </a:r>
            <a:r>
              <a:rPr lang="en-US" sz="1800" dirty="0">
                <a:latin typeface="Arial" charset="0"/>
                <a:ea typeface="ＭＳ Ｐゴシック" charset="0"/>
              </a:rPr>
              <a:t>repeatable</a:t>
            </a:r>
          </a:p>
        </p:txBody>
      </p:sp>
      <p:pic>
        <p:nvPicPr>
          <p:cNvPr id="38915" name="Picture 42" descr="blue-clou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1738" y="1066800"/>
            <a:ext cx="1566862" cy="163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06494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defRPr/>
            </a:pPr>
            <a:r>
              <a:rPr lang="en-US" sz="3000" dirty="0">
                <a:solidFill>
                  <a:schemeClr val="accent1">
                    <a:lumMod val="50000"/>
                  </a:schemeClr>
                </a:solidFill>
              </a:rPr>
              <a:t>Additional considerations to port apps to Bluemix</a:t>
            </a:r>
            <a:endParaRPr lang="en-US" sz="3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0" y="1106578"/>
            <a:ext cx="8916923" cy="4499572"/>
          </a:xfrm>
        </p:spPr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sz="2000" dirty="0" smtClean="0"/>
              <a:t>Application </a:t>
            </a:r>
            <a:r>
              <a:rPr lang="en-US" sz="2000" dirty="0" smtClean="0"/>
              <a:t>Considerations:</a:t>
            </a:r>
          </a:p>
          <a:p>
            <a:pPr lvl="1"/>
            <a:r>
              <a:rPr lang="en-US" sz="2000" dirty="0" smtClean="0"/>
              <a:t>On a </a:t>
            </a:r>
            <a:r>
              <a:rPr lang="en-US" sz="2000" dirty="0" smtClean="0"/>
              <a:t>recent, supported level of the runtime</a:t>
            </a:r>
          </a:p>
          <a:p>
            <a:pPr lvl="1"/>
            <a:endParaRPr lang="en-US" sz="2000" dirty="0" smtClean="0"/>
          </a:p>
          <a:p>
            <a:pPr lvl="1"/>
            <a:r>
              <a:rPr lang="en-US" sz="2000" dirty="0"/>
              <a:t>H</a:t>
            </a:r>
            <a:r>
              <a:rPr lang="en-US" sz="2000" dirty="0" smtClean="0"/>
              <a:t>ave </a:t>
            </a:r>
            <a:r>
              <a:rPr lang="en-US" sz="2000" dirty="0" smtClean="0"/>
              <a:t>linear, horizontal scaling</a:t>
            </a:r>
          </a:p>
          <a:p>
            <a:pPr marL="798513" lvl="2" indent="0">
              <a:buNone/>
            </a:pPr>
            <a:endParaRPr lang="en-US" sz="1800" dirty="0" smtClean="0"/>
          </a:p>
          <a:p>
            <a:pPr lvl="1"/>
            <a:r>
              <a:rPr lang="en-US" sz="2000" dirty="0"/>
              <a:t>S</a:t>
            </a:r>
            <a:r>
              <a:rPr lang="en-US" sz="2000" dirty="0" smtClean="0"/>
              <a:t>houldn’t </a:t>
            </a:r>
            <a:r>
              <a:rPr lang="en-US" sz="2000" dirty="0" smtClean="0"/>
              <a:t>hog </a:t>
            </a:r>
            <a:r>
              <a:rPr lang="en-US" sz="2000" dirty="0" smtClean="0"/>
              <a:t>bandwidth</a:t>
            </a:r>
            <a:endParaRPr lang="en-US" dirty="0" smtClean="0"/>
          </a:p>
          <a:p>
            <a:pPr lvl="1"/>
            <a:endParaRPr lang="en-US" sz="1800" dirty="0"/>
          </a:p>
          <a:p>
            <a:pPr lvl="1"/>
            <a:r>
              <a:rPr lang="en-US" sz="2000" dirty="0"/>
              <a:t>N</a:t>
            </a:r>
            <a:r>
              <a:rPr lang="en-US" sz="2000" dirty="0" smtClean="0"/>
              <a:t>ot </a:t>
            </a:r>
            <a:r>
              <a:rPr lang="en-US" sz="2000" dirty="0" smtClean="0"/>
              <a:t>need data at rest to be encrypted</a:t>
            </a:r>
          </a:p>
          <a:p>
            <a:pPr lvl="2"/>
            <a:r>
              <a:rPr lang="en-US" sz="1800" dirty="0" smtClean="0"/>
              <a:t>Limits options </a:t>
            </a:r>
            <a:r>
              <a:rPr lang="en-US" sz="1800" dirty="0" smtClean="0"/>
              <a:t>for data sources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632757" y="4727453"/>
            <a:ext cx="7664356" cy="1769493"/>
            <a:chOff x="1110875" y="4968977"/>
            <a:chExt cx="7664356" cy="1769493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32706" y="5035177"/>
              <a:ext cx="1842525" cy="1054204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09030" y="5032438"/>
              <a:ext cx="1639794" cy="109419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796241" y="5005294"/>
              <a:ext cx="1927411" cy="1733176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10875" y="4968977"/>
              <a:ext cx="1399241" cy="143854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481700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defRPr/>
            </a:pPr>
            <a:r>
              <a:rPr lang="en-US" sz="3000" dirty="0">
                <a:solidFill>
                  <a:schemeClr val="accent1">
                    <a:lumMod val="50000"/>
                  </a:schemeClr>
                </a:solidFill>
              </a:rPr>
              <a:t>Infrastructure Modernization for Java applications</a:t>
            </a:r>
            <a:endParaRPr lang="en-US" sz="3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5113" y="1353935"/>
            <a:ext cx="7906544" cy="4499572"/>
          </a:xfrm>
        </p:spPr>
        <p:txBody>
          <a:bodyPr/>
          <a:lstStyle/>
          <a:p>
            <a:r>
              <a:rPr lang="en-US" sz="2400" dirty="0" smtClean="0"/>
              <a:t>Plan on moving </a:t>
            </a:r>
            <a:r>
              <a:rPr lang="en-US" sz="2400" dirty="0"/>
              <a:t>to </a:t>
            </a:r>
            <a:r>
              <a:rPr lang="en-US" sz="2400" dirty="0" smtClean="0"/>
              <a:t>WAS Liberty </a:t>
            </a:r>
          </a:p>
          <a:p>
            <a:r>
              <a:rPr lang="en-US" sz="2400" dirty="0" smtClean="0"/>
              <a:t>Code </a:t>
            </a:r>
            <a:r>
              <a:rPr lang="en-US" sz="2400" dirty="0" smtClean="0"/>
              <a:t>refactoring</a:t>
            </a:r>
            <a:endParaRPr lang="en-US" sz="2400" dirty="0"/>
          </a:p>
          <a:p>
            <a:pPr lvl="1"/>
            <a:r>
              <a:rPr lang="en-US" sz="2400" dirty="0" smtClean="0"/>
              <a:t>Moving </a:t>
            </a:r>
            <a:r>
              <a:rPr lang="en-US" sz="2400" dirty="0"/>
              <a:t>to EJB 3.0 </a:t>
            </a:r>
            <a:r>
              <a:rPr lang="en-US" sz="2400" dirty="0" smtClean="0"/>
              <a:t>or </a:t>
            </a:r>
            <a:r>
              <a:rPr lang="en-US" sz="2400" dirty="0"/>
              <a:t>JEE Web Service Profile</a:t>
            </a:r>
          </a:p>
          <a:p>
            <a:pPr lvl="1"/>
            <a:r>
              <a:rPr lang="en-US" sz="2400" dirty="0"/>
              <a:t>Understanding dependencies on </a:t>
            </a:r>
            <a:r>
              <a:rPr lang="en-US" sz="2400" dirty="0" smtClean="0"/>
              <a:t>scripts</a:t>
            </a:r>
            <a:r>
              <a:rPr lang="en-US" sz="2400" dirty="0"/>
              <a:t>, internal messaging, telecom </a:t>
            </a:r>
            <a:r>
              <a:rPr lang="en-US" sz="2400" dirty="0" smtClean="0"/>
              <a:t>classes etc.</a:t>
            </a:r>
            <a:endParaRPr lang="en-US" sz="2400" dirty="0"/>
          </a:p>
          <a:p>
            <a:r>
              <a:rPr lang="en-US" sz="2400" dirty="0" smtClean="0"/>
              <a:t>Formulate </a:t>
            </a:r>
            <a:r>
              <a:rPr lang="en-US" sz="2400" dirty="0"/>
              <a:t>Liberty migration </a:t>
            </a:r>
            <a:r>
              <a:rPr lang="en-US" sz="2400" dirty="0" smtClean="0"/>
              <a:t>strategy</a:t>
            </a:r>
          </a:p>
          <a:p>
            <a:pPr lvl="1"/>
            <a:r>
              <a:rPr lang="en-US" sz="2400" dirty="0" smtClean="0"/>
              <a:t>Use </a:t>
            </a:r>
            <a:r>
              <a:rPr lang="en-US" sz="2400" dirty="0" smtClean="0"/>
              <a:t>M</a:t>
            </a:r>
            <a:r>
              <a:rPr lang="en-US" sz="2400" dirty="0" smtClean="0"/>
              <a:t>igration toolkit</a:t>
            </a:r>
            <a:endParaRPr lang="en-US" sz="2400" dirty="0"/>
          </a:p>
          <a:p>
            <a:pPr lvl="1"/>
            <a:r>
              <a:rPr lang="en-US" sz="2400" dirty="0" smtClean="0"/>
              <a:t>Classify </a:t>
            </a:r>
            <a:r>
              <a:rPr lang="en-US" sz="2400" dirty="0"/>
              <a:t>and </a:t>
            </a:r>
            <a:r>
              <a:rPr lang="en-US" sz="2400" dirty="0" smtClean="0"/>
              <a:t>evaluate </a:t>
            </a:r>
            <a:r>
              <a:rPr lang="en-US" sz="2400" dirty="0"/>
              <a:t>applications </a:t>
            </a:r>
            <a:r>
              <a:rPr lang="en-US" sz="2400" dirty="0" smtClean="0"/>
              <a:t>for migration</a:t>
            </a:r>
            <a:endParaRPr lang="en-US" sz="2400" dirty="0"/>
          </a:p>
          <a:p>
            <a:pPr lvl="1"/>
            <a:r>
              <a:rPr lang="en-US" sz="2400" dirty="0"/>
              <a:t>Classification criteria (# users, uptime, #data sources, </a:t>
            </a:r>
            <a:r>
              <a:rPr lang="en-US" sz="2400" dirty="0" smtClean="0"/>
              <a:t>Tech </a:t>
            </a:r>
            <a:r>
              <a:rPr lang="en-US" sz="2400" dirty="0"/>
              <a:t>stack</a:t>
            </a:r>
            <a:r>
              <a:rPr lang="en-US" sz="2400" dirty="0" smtClean="0"/>
              <a:t>)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6824" y="4966366"/>
            <a:ext cx="2077657" cy="1774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580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defRPr/>
            </a:pPr>
            <a:r>
              <a:rPr lang="en-US" sz="3000" dirty="0">
                <a:solidFill>
                  <a:schemeClr val="accent1">
                    <a:lumMod val="50000"/>
                  </a:schemeClr>
                </a:solidFill>
              </a:rPr>
              <a:t>Changing </a:t>
            </a:r>
            <a:r>
              <a:rPr lang="en-US" sz="3000" dirty="0">
                <a:solidFill>
                  <a:schemeClr val="accent1">
                    <a:lumMod val="50000"/>
                  </a:schemeClr>
                </a:solidFill>
              </a:rPr>
              <a:t>your applications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5113" y="1353935"/>
            <a:ext cx="5061471" cy="4499572"/>
          </a:xfrm>
        </p:spPr>
        <p:txBody>
          <a:bodyPr/>
          <a:lstStyle/>
          <a:p>
            <a:r>
              <a:rPr lang="en-US" sz="2000" dirty="0" smtClean="0"/>
              <a:t>App has </a:t>
            </a:r>
            <a:r>
              <a:rPr lang="en-US" sz="2000" dirty="0" smtClean="0"/>
              <a:t>to change </a:t>
            </a:r>
            <a:r>
              <a:rPr lang="en-US" sz="2000" dirty="0" smtClean="0"/>
              <a:t>in cloud migration</a:t>
            </a:r>
          </a:p>
          <a:p>
            <a:r>
              <a:rPr lang="en-US" sz="2000" dirty="0" smtClean="0"/>
              <a:t>Need a </a:t>
            </a:r>
            <a:r>
              <a:rPr lang="en-US" sz="2000" dirty="0" smtClean="0"/>
              <a:t>good set of </a:t>
            </a:r>
          </a:p>
          <a:p>
            <a:pPr lvl="1"/>
            <a:r>
              <a:rPr lang="en-US" sz="2000" dirty="0" smtClean="0"/>
              <a:t>Application </a:t>
            </a:r>
            <a:r>
              <a:rPr lang="en-US" sz="2000" dirty="0" smtClean="0"/>
              <a:t>tests (preferably automated)</a:t>
            </a:r>
          </a:p>
          <a:p>
            <a:pPr lvl="1"/>
            <a:r>
              <a:rPr lang="en-US" sz="2000" dirty="0" smtClean="0"/>
              <a:t>Application performance baselines</a:t>
            </a:r>
          </a:p>
          <a:p>
            <a:pPr lvl="1"/>
            <a:r>
              <a:rPr lang="en-US" sz="2000" dirty="0" smtClean="0"/>
              <a:t> Process to access test </a:t>
            </a:r>
            <a:r>
              <a:rPr lang="en-US" sz="2000" dirty="0" smtClean="0"/>
              <a:t>data</a:t>
            </a:r>
          </a:p>
          <a:p>
            <a:r>
              <a:rPr lang="en-US" sz="2000" dirty="0" smtClean="0"/>
              <a:t>Application Refactoring </a:t>
            </a:r>
            <a:endParaRPr lang="en-US" sz="2000" dirty="0" smtClean="0"/>
          </a:p>
          <a:p>
            <a:pPr lvl="1"/>
            <a:r>
              <a:rPr lang="en-US" sz="2000" dirty="0" smtClean="0"/>
              <a:t>Breaking </a:t>
            </a:r>
            <a:r>
              <a:rPr lang="en-US" sz="2000" dirty="0"/>
              <a:t>down applications by </a:t>
            </a:r>
            <a:r>
              <a:rPr lang="en-US" sz="2000" dirty="0" smtClean="0"/>
              <a:t>layer</a:t>
            </a:r>
          </a:p>
          <a:p>
            <a:pPr lvl="1"/>
            <a:r>
              <a:rPr lang="en-US" sz="2000" dirty="0" smtClean="0"/>
              <a:t>Breaking </a:t>
            </a:r>
            <a:r>
              <a:rPr lang="en-US" sz="2000" dirty="0"/>
              <a:t>down applications along functional </a:t>
            </a:r>
            <a:r>
              <a:rPr lang="en-US" sz="2000" dirty="0" smtClean="0"/>
              <a:t>boundaries</a:t>
            </a:r>
          </a:p>
          <a:p>
            <a:pPr lvl="1"/>
            <a:r>
              <a:rPr lang="en-US" sz="2000" dirty="0" smtClean="0"/>
              <a:t>Breaking </a:t>
            </a:r>
            <a:r>
              <a:rPr lang="en-US" sz="2000" dirty="0"/>
              <a:t>larger </a:t>
            </a:r>
            <a:r>
              <a:rPr lang="en-US" sz="2000" dirty="0" smtClean="0"/>
              <a:t>apps </a:t>
            </a:r>
            <a:r>
              <a:rPr lang="en-US" sz="2000" dirty="0"/>
              <a:t>into smaller </a:t>
            </a:r>
            <a:r>
              <a:rPr lang="en-US" sz="2000" dirty="0" smtClean="0"/>
              <a:t>ones</a:t>
            </a:r>
          </a:p>
          <a:p>
            <a:pPr lvl="1"/>
            <a:r>
              <a:rPr lang="en-US" sz="2000" dirty="0" smtClean="0"/>
              <a:t>Breaking </a:t>
            </a:r>
            <a:r>
              <a:rPr lang="en-US" sz="2000" dirty="0"/>
              <a:t>out </a:t>
            </a:r>
            <a:r>
              <a:rPr lang="en-US" sz="2000" dirty="0" smtClean="0"/>
              <a:t>services</a:t>
            </a:r>
          </a:p>
          <a:p>
            <a:pPr lvl="2"/>
            <a:r>
              <a:rPr lang="en-US" sz="2000" dirty="0" smtClean="0"/>
              <a:t>Developing shared </a:t>
            </a:r>
            <a:r>
              <a:rPr lang="en-US" sz="2000" dirty="0"/>
              <a:t>services </a:t>
            </a:r>
            <a:r>
              <a:rPr lang="en-US" sz="2000" dirty="0" smtClean="0"/>
              <a:t>architecture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5259656" y="1601466"/>
            <a:ext cx="3630680" cy="4279778"/>
            <a:chOff x="1210833" y="1244004"/>
            <a:chExt cx="6406985" cy="4692828"/>
          </a:xfrm>
        </p:grpSpPr>
        <p:sp>
          <p:nvSpPr>
            <p:cNvPr id="5" name="Rounded Rectangle 4"/>
            <p:cNvSpPr/>
            <p:nvPr/>
          </p:nvSpPr>
          <p:spPr>
            <a:xfrm>
              <a:off x="1447092" y="2244772"/>
              <a:ext cx="5433980" cy="664571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30" tIns="45715" rIns="91430" bIns="45715" rtlCol="0" anchor="ctr"/>
            <a:lstStyle/>
            <a:p>
              <a:pPr algn="ctr"/>
              <a:r>
                <a:rPr lang="en-US" dirty="0" smtClean="0"/>
                <a:t>UI Layer</a:t>
              </a:r>
              <a:endParaRPr lang="en-US" dirty="0"/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1447092" y="3330238"/>
              <a:ext cx="5433980" cy="664571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30" tIns="45715" rIns="91430" bIns="45715" rtlCol="0" anchor="ctr"/>
            <a:lstStyle/>
            <a:p>
              <a:pPr algn="ctr"/>
              <a:r>
                <a:rPr lang="en-US" dirty="0" smtClean="0"/>
                <a:t>Business Logic Layer</a:t>
              </a:r>
              <a:endParaRPr lang="en-US" dirty="0"/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1447092" y="3994810"/>
              <a:ext cx="5433980" cy="664571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30" tIns="45715" rIns="91430" bIns="45715" rtlCol="0" anchor="ctr"/>
            <a:lstStyle/>
            <a:p>
              <a:pPr algn="ctr"/>
              <a:r>
                <a:rPr lang="en-US" dirty="0" smtClean="0"/>
                <a:t>Data Services Layer</a:t>
              </a:r>
              <a:endParaRPr lang="en-US" dirty="0"/>
            </a:p>
          </p:txBody>
        </p:sp>
        <p:sp>
          <p:nvSpPr>
            <p:cNvPr id="8" name="Can 7"/>
            <p:cNvSpPr/>
            <p:nvPr/>
          </p:nvSpPr>
          <p:spPr>
            <a:xfrm>
              <a:off x="3041828" y="5139347"/>
              <a:ext cx="2347833" cy="679339"/>
            </a:xfrm>
            <a:prstGeom prst="ca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30" tIns="45715" rIns="91430" bIns="45715" rtlCol="0" anchor="ctr"/>
            <a:lstStyle/>
            <a:p>
              <a:pPr algn="ctr"/>
              <a:r>
                <a:rPr lang="en-US" dirty="0" smtClean="0"/>
                <a:t>Data Sources</a:t>
              </a:r>
              <a:endParaRPr lang="en-US" dirty="0"/>
            </a:p>
          </p:txBody>
        </p:sp>
        <p:cxnSp>
          <p:nvCxnSpPr>
            <p:cNvPr id="9" name="Straight Connector 8"/>
            <p:cNvCxnSpPr/>
            <p:nvPr/>
          </p:nvCxnSpPr>
          <p:spPr>
            <a:xfrm flipV="1">
              <a:off x="1447092" y="3086562"/>
              <a:ext cx="5433980" cy="29536"/>
            </a:xfrm>
            <a:prstGeom prst="line">
              <a:avLst/>
            </a:prstGeom>
            <a:ln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307642" y="2931432"/>
              <a:ext cx="1814562" cy="369322"/>
            </a:xfrm>
            <a:prstGeom prst="rect">
              <a:avLst/>
            </a:prstGeom>
            <a:noFill/>
          </p:spPr>
          <p:txBody>
            <a:bodyPr wrap="none" lIns="91430" tIns="45715" rIns="91430" bIns="45715" rtlCol="0">
              <a:spAutoFit/>
            </a:bodyPr>
            <a:lstStyle/>
            <a:p>
              <a:r>
                <a:rPr lang="en-US" dirty="0" smtClean="0"/>
                <a:t>Service Boundary</a:t>
              </a:r>
              <a:endParaRPr lang="en-US" dirty="0"/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2214938" y="1244004"/>
              <a:ext cx="1092705" cy="3718125"/>
              <a:chOff x="2214937" y="1244003"/>
              <a:chExt cx="1092705" cy="3718125"/>
            </a:xfrm>
          </p:grpSpPr>
          <p:sp>
            <p:nvSpPr>
              <p:cNvPr id="19" name="Rectangle 18"/>
              <p:cNvSpPr/>
              <p:nvPr/>
            </p:nvSpPr>
            <p:spPr>
              <a:xfrm>
                <a:off x="2214937" y="1890334"/>
                <a:ext cx="1092705" cy="3071794"/>
              </a:xfrm>
              <a:prstGeom prst="rect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2476360" y="1244003"/>
                <a:ext cx="426285" cy="642181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3600" b="1" dirty="0">
                    <a:ln w="12700">
                      <a:solidFill>
                        <a:schemeClr val="tx2">
                          <a:satMod val="155000"/>
                        </a:schemeClr>
                      </a:solidFill>
                      <a:prstDash val="solid"/>
                    </a:ln>
                    <a:solidFill>
                      <a:schemeClr val="bg2">
                        <a:tint val="85000"/>
                        <a:satMod val="155000"/>
                      </a:schemeClr>
                    </a:solidFill>
                    <a:effectLst>
                      <a:outerShdw blurRad="41275" dist="20320" dir="1800000" algn="tl" rotWithShape="0">
                        <a:srgbClr val="000000">
                          <a:alpha val="40000"/>
                        </a:srgbClr>
                      </a:outerShdw>
                    </a:effectLst>
                  </a:rPr>
                  <a:t>2</a:t>
                </a:r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1210833" y="2141394"/>
              <a:ext cx="6406985" cy="945168"/>
              <a:chOff x="1210832" y="2141394"/>
              <a:chExt cx="6406985" cy="945168"/>
            </a:xfrm>
          </p:grpSpPr>
          <p:sp>
            <p:nvSpPr>
              <p:cNvPr id="17" name="Rectangle 16"/>
              <p:cNvSpPr/>
              <p:nvPr/>
            </p:nvSpPr>
            <p:spPr>
              <a:xfrm>
                <a:off x="1210832" y="2141394"/>
                <a:ext cx="5817903" cy="945168"/>
              </a:xfrm>
              <a:prstGeom prst="rect">
                <a:avLst/>
              </a:prstGeom>
              <a:noFill/>
              <a:ln>
                <a:solidFill>
                  <a:schemeClr val="accent1">
                    <a:shade val="95000"/>
                    <a:satMod val="10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7191532" y="2285101"/>
                <a:ext cx="426285" cy="642181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3600" b="1" dirty="0">
                    <a:ln w="12700">
                      <a:solidFill>
                        <a:schemeClr val="tx2">
                          <a:satMod val="155000"/>
                        </a:schemeClr>
                      </a:solidFill>
                      <a:prstDash val="solid"/>
                    </a:ln>
                    <a:solidFill>
                      <a:schemeClr val="bg2">
                        <a:tint val="85000"/>
                        <a:satMod val="155000"/>
                      </a:schemeClr>
                    </a:solidFill>
                    <a:effectLst>
                      <a:outerShdw blurRad="41275" dist="20320" dir="1800000" algn="tl" rotWithShape="0">
                        <a:srgbClr val="000000">
                          <a:alpha val="40000"/>
                        </a:srgbClr>
                      </a:outerShdw>
                    </a:effectLst>
                  </a:rPr>
                  <a:t>1</a:t>
                </a:r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2903568" y="3189939"/>
              <a:ext cx="3726479" cy="2746893"/>
              <a:chOff x="2903567" y="3189938"/>
              <a:chExt cx="3726479" cy="2746893"/>
            </a:xfrm>
          </p:grpSpPr>
          <p:sp>
            <p:nvSpPr>
              <p:cNvPr id="14" name="Rectangle 13"/>
              <p:cNvSpPr/>
              <p:nvPr/>
            </p:nvSpPr>
            <p:spPr>
              <a:xfrm>
                <a:off x="5507811" y="3189938"/>
                <a:ext cx="1122235" cy="1654044"/>
              </a:xfrm>
              <a:prstGeom prst="rect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5906868" y="5051484"/>
                <a:ext cx="426285" cy="642181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3600" b="1" dirty="0">
                    <a:ln w="12700">
                      <a:solidFill>
                        <a:schemeClr val="tx2">
                          <a:satMod val="155000"/>
                        </a:schemeClr>
                      </a:solidFill>
                      <a:prstDash val="solid"/>
                    </a:ln>
                    <a:solidFill>
                      <a:schemeClr val="bg2">
                        <a:tint val="85000"/>
                        <a:satMod val="155000"/>
                      </a:schemeClr>
                    </a:solidFill>
                    <a:effectLst>
                      <a:outerShdw blurRad="41275" dist="20320" dir="1800000" algn="tl" rotWithShape="0">
                        <a:srgbClr val="000000">
                          <a:alpha val="40000"/>
                        </a:srgbClr>
                      </a:outerShdw>
                    </a:effectLst>
                  </a:rPr>
                  <a:t>3</a:t>
                </a:r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2903567" y="5051484"/>
                <a:ext cx="2604244" cy="885347"/>
              </a:xfrm>
              <a:prstGeom prst="rect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96870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5113" y="593081"/>
            <a:ext cx="8659368" cy="1143000"/>
          </a:xfrm>
        </p:spPr>
        <p:txBody>
          <a:bodyPr/>
          <a:lstStyle/>
          <a:p>
            <a:pPr algn="ctr">
              <a:defRPr/>
            </a:pPr>
            <a:r>
              <a:rPr lang="en-US" sz="3000" dirty="0">
                <a:solidFill>
                  <a:schemeClr val="accent1">
                    <a:lumMod val="50000"/>
                  </a:schemeClr>
                </a:solidFill>
              </a:rPr>
              <a:t>Paying Technical Debt</a:t>
            </a:r>
            <a:endParaRPr lang="en-US" sz="3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5113" y="1353935"/>
            <a:ext cx="7906544" cy="4499572"/>
          </a:xfrm>
        </p:spPr>
        <p:txBody>
          <a:bodyPr/>
          <a:lstStyle/>
          <a:p>
            <a:r>
              <a:rPr lang="en-US" sz="2200" dirty="0"/>
              <a:t>F</a:t>
            </a:r>
            <a:r>
              <a:rPr lang="en-US" sz="2200" dirty="0" smtClean="0"/>
              <a:t>ully </a:t>
            </a:r>
            <a:r>
              <a:rPr lang="en-US" sz="2200" dirty="0"/>
              <a:t>automated functional and performance test suite</a:t>
            </a:r>
          </a:p>
          <a:p>
            <a:r>
              <a:rPr lang="en-US" sz="2200" dirty="0"/>
              <a:t>F</a:t>
            </a:r>
            <a:r>
              <a:rPr lang="en-US" sz="2200" dirty="0" smtClean="0"/>
              <a:t>ully </a:t>
            </a:r>
            <a:r>
              <a:rPr lang="en-US" sz="2200" dirty="0"/>
              <a:t>automated code and configuration deployment scheme</a:t>
            </a:r>
          </a:p>
          <a:p>
            <a:r>
              <a:rPr lang="en-US" sz="2200" dirty="0" smtClean="0"/>
              <a:t>Clean </a:t>
            </a:r>
            <a:r>
              <a:rPr lang="en-US" sz="2200" dirty="0"/>
              <a:t>up unneeded internal dependencies</a:t>
            </a:r>
          </a:p>
          <a:p>
            <a:r>
              <a:rPr lang="en-US" sz="2200" dirty="0" smtClean="0"/>
              <a:t>Refactor to classical </a:t>
            </a:r>
            <a:r>
              <a:rPr lang="en-US" sz="2200" dirty="0"/>
              <a:t>SOA or </a:t>
            </a:r>
            <a:r>
              <a:rPr lang="en-US" sz="2200" i="1" dirty="0" err="1"/>
              <a:t>Microservices</a:t>
            </a:r>
            <a:endParaRPr lang="en-US" sz="2200" i="1" dirty="0"/>
          </a:p>
          <a:p>
            <a:r>
              <a:rPr lang="en-US" sz="2200" dirty="0"/>
              <a:t>Modernize your services infrastructure</a:t>
            </a:r>
          </a:p>
          <a:p>
            <a:pPr lvl="1"/>
            <a:r>
              <a:rPr lang="en-US" sz="2200" dirty="0" smtClean="0"/>
              <a:t>Add caching, monitoring, etc…</a:t>
            </a:r>
            <a:endParaRPr lang="en-US" sz="2200" dirty="0"/>
          </a:p>
          <a:p>
            <a:r>
              <a:rPr lang="en-US" sz="2200" dirty="0"/>
              <a:t>Modernize your user interface</a:t>
            </a:r>
          </a:p>
          <a:p>
            <a:pPr lvl="1"/>
            <a:r>
              <a:rPr lang="en-US" sz="2200" dirty="0"/>
              <a:t>C</a:t>
            </a:r>
            <a:r>
              <a:rPr lang="en-US" sz="2200" dirty="0" smtClean="0"/>
              <a:t>ome </a:t>
            </a:r>
            <a:r>
              <a:rPr lang="en-US" sz="2200" dirty="0"/>
              <a:t>up to date on framework versions</a:t>
            </a:r>
          </a:p>
          <a:p>
            <a:pPr lvl="1"/>
            <a:r>
              <a:rPr lang="en-US" sz="2200" dirty="0"/>
              <a:t>M</a:t>
            </a:r>
            <a:r>
              <a:rPr lang="en-US" sz="2200" dirty="0" smtClean="0"/>
              <a:t>ove </a:t>
            </a:r>
            <a:r>
              <a:rPr lang="en-US" sz="2200" dirty="0"/>
              <a:t>to Web 2.0/3.0 Hybrid model or </a:t>
            </a:r>
            <a:r>
              <a:rPr lang="en-US" sz="2200" dirty="0" smtClean="0"/>
              <a:t>Native </a:t>
            </a:r>
            <a:r>
              <a:rPr lang="en-US" sz="2200" dirty="0"/>
              <a:t>mobile apps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3847" y="834290"/>
            <a:ext cx="1543519" cy="1535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684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 </a:t>
            </a:r>
            <a:endParaRPr lang="en-US" dirty="0"/>
          </a:p>
        </p:txBody>
      </p:sp>
      <p:sp>
        <p:nvSpPr>
          <p:cNvPr id="5" name="Title 4"/>
          <p:cNvSpPr txBox="1">
            <a:spLocks/>
          </p:cNvSpPr>
          <p:nvPr/>
        </p:nvSpPr>
        <p:spPr bwMode="auto">
          <a:xfrm>
            <a:off x="0" y="2487848"/>
            <a:ext cx="9144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en-US" sz="4400" dirty="0">
                <a:solidFill>
                  <a:schemeClr val="accent1">
                    <a:lumMod val="50000"/>
                  </a:schemeClr>
                </a:solidFill>
              </a:rPr>
              <a:t>Rebuilding </a:t>
            </a:r>
            <a:r>
              <a:rPr lang="en-US" sz="4400" dirty="0" smtClean="0">
                <a:solidFill>
                  <a:schemeClr val="accent1">
                    <a:lumMod val="50000"/>
                  </a:schemeClr>
                </a:solidFill>
              </a:rPr>
              <a:t>Apps </a:t>
            </a:r>
            <a:r>
              <a:rPr lang="en-US" sz="4400" dirty="0">
                <a:solidFill>
                  <a:schemeClr val="accent1">
                    <a:lumMod val="50000"/>
                  </a:schemeClr>
                </a:solidFill>
              </a:rPr>
              <a:t>for </a:t>
            </a:r>
            <a:r>
              <a:rPr lang="en-US" sz="4400" dirty="0" smtClean="0">
                <a:solidFill>
                  <a:schemeClr val="accent1">
                    <a:lumMod val="50000"/>
                  </a:schemeClr>
                </a:solidFill>
              </a:rPr>
              <a:t>Cloud</a:t>
            </a:r>
            <a:r>
              <a:rPr lang="en-US" sz="44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4400" dirty="0" smtClean="0">
                <a:solidFill>
                  <a:schemeClr val="accent1">
                    <a:lumMod val="50000"/>
                  </a:schemeClr>
                </a:solidFill>
              </a:rPr>
              <a:t>Centricity</a:t>
            </a:r>
            <a:endParaRPr lang="en-US" sz="4400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8456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defRPr/>
            </a:pPr>
            <a:r>
              <a:rPr lang="en-US" sz="3000" dirty="0">
                <a:solidFill>
                  <a:schemeClr val="accent1">
                    <a:lumMod val="50000"/>
                  </a:schemeClr>
                </a:solidFill>
              </a:rPr>
              <a:t>Design </a:t>
            </a:r>
            <a:r>
              <a:rPr lang="en-US" sz="3000" dirty="0" smtClean="0">
                <a:solidFill>
                  <a:schemeClr val="accent1">
                    <a:lumMod val="50000"/>
                  </a:schemeClr>
                </a:solidFill>
              </a:rPr>
              <a:t>Principles </a:t>
            </a:r>
            <a:r>
              <a:rPr lang="en-US" sz="3000" dirty="0">
                <a:solidFill>
                  <a:schemeClr val="accent1">
                    <a:lumMod val="50000"/>
                  </a:schemeClr>
                </a:solidFill>
              </a:rPr>
              <a:t>for </a:t>
            </a:r>
            <a:r>
              <a:rPr lang="en-US" sz="3000" dirty="0" err="1" smtClean="0">
                <a:solidFill>
                  <a:schemeClr val="accent1">
                    <a:lumMod val="50000"/>
                  </a:schemeClr>
                </a:solidFill>
              </a:rPr>
              <a:t>Bluemix</a:t>
            </a:r>
            <a:r>
              <a:rPr lang="en-US" sz="3000" dirty="0" smtClean="0">
                <a:solidFill>
                  <a:schemeClr val="accent1">
                    <a:lumMod val="50000"/>
                  </a:schemeClr>
                </a:solidFill>
              </a:rPr>
              <a:t> Applications</a:t>
            </a:r>
            <a:endParaRPr lang="en-US" sz="3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r>
              <a:rPr lang="en-US" sz="2400" dirty="0" err="1" smtClean="0">
                <a:latin typeface="Helvetica"/>
                <a:cs typeface="Helvetica"/>
              </a:rPr>
              <a:t>Bluemix</a:t>
            </a:r>
            <a:r>
              <a:rPr lang="en-US" sz="2400" dirty="0" smtClean="0">
                <a:latin typeface="Helvetica"/>
                <a:cs typeface="Helvetica"/>
              </a:rPr>
              <a:t> </a:t>
            </a:r>
            <a:r>
              <a:rPr lang="en-US" sz="2400" dirty="0">
                <a:latin typeface="Helvetica"/>
                <a:cs typeface="Helvetica"/>
              </a:rPr>
              <a:t>applications are “Born on the Cloud” </a:t>
            </a:r>
            <a:r>
              <a:rPr lang="en-US" sz="2400" dirty="0" smtClean="0">
                <a:latin typeface="Helvetica"/>
                <a:cs typeface="Helvetica"/>
              </a:rPr>
              <a:t>:</a:t>
            </a:r>
          </a:p>
          <a:p>
            <a:pPr lvl="1"/>
            <a:r>
              <a:rPr lang="en-US" sz="2400" dirty="0" smtClean="0">
                <a:latin typeface="Helvetica"/>
                <a:cs typeface="Helvetica"/>
              </a:rPr>
              <a:t>B</a:t>
            </a:r>
            <a:r>
              <a:rPr lang="en-US" sz="2400" dirty="0" smtClean="0">
                <a:latin typeface="Helvetica"/>
                <a:cs typeface="Helvetica"/>
              </a:rPr>
              <a:t>uilt </a:t>
            </a:r>
            <a:r>
              <a:rPr lang="en-US" sz="2400" dirty="0">
                <a:latin typeface="Helvetica"/>
                <a:cs typeface="Helvetica"/>
              </a:rPr>
              <a:t>using </a:t>
            </a:r>
            <a:r>
              <a:rPr lang="en-US" sz="2400" b="1" dirty="0" err="1">
                <a:solidFill>
                  <a:srgbClr val="FF0000"/>
                </a:solidFill>
                <a:latin typeface="Helvetica"/>
                <a:cs typeface="Helvetica"/>
              </a:rPr>
              <a:t>Microservices</a:t>
            </a:r>
            <a:r>
              <a:rPr lang="en-US" sz="2400" dirty="0">
                <a:solidFill>
                  <a:srgbClr val="FF0000"/>
                </a:solidFill>
                <a:latin typeface="Helvetica"/>
                <a:cs typeface="Helvetica"/>
              </a:rPr>
              <a:t> </a:t>
            </a:r>
            <a:r>
              <a:rPr lang="en-US" sz="2400" dirty="0">
                <a:latin typeface="Helvetica"/>
                <a:cs typeface="Helvetica"/>
              </a:rPr>
              <a:t>architectures</a:t>
            </a:r>
          </a:p>
          <a:p>
            <a:pPr lvl="1"/>
            <a:r>
              <a:rPr lang="en-US" sz="2400" dirty="0">
                <a:latin typeface="Helvetica"/>
                <a:cs typeface="Helvetica"/>
              </a:rPr>
              <a:t>F</a:t>
            </a:r>
            <a:r>
              <a:rPr lang="en-US" sz="2400" dirty="0" smtClean="0">
                <a:latin typeface="Helvetica"/>
                <a:cs typeface="Helvetica"/>
              </a:rPr>
              <a:t>ollow </a:t>
            </a:r>
            <a:r>
              <a:rPr lang="en-US" sz="2400" dirty="0">
                <a:solidFill>
                  <a:srgbClr val="FF0000"/>
                </a:solidFill>
                <a:latin typeface="Helvetica"/>
                <a:cs typeface="Helvetica"/>
              </a:rPr>
              <a:t>DevOps </a:t>
            </a:r>
            <a:r>
              <a:rPr lang="en-US" sz="2400" dirty="0">
                <a:latin typeface="Helvetica"/>
                <a:cs typeface="Helvetica"/>
              </a:rPr>
              <a:t>principles</a:t>
            </a:r>
          </a:p>
          <a:p>
            <a:pPr lvl="1"/>
            <a:r>
              <a:rPr lang="en-US" sz="2400" dirty="0">
                <a:latin typeface="Helvetica"/>
                <a:cs typeface="Helvetica"/>
              </a:rPr>
              <a:t>B</a:t>
            </a:r>
            <a:r>
              <a:rPr lang="en-US" sz="2400" dirty="0" smtClean="0">
                <a:latin typeface="Helvetica"/>
                <a:cs typeface="Helvetica"/>
              </a:rPr>
              <a:t>uilt </a:t>
            </a:r>
            <a:r>
              <a:rPr lang="en-US" sz="2400" dirty="0">
                <a:latin typeface="Helvetica"/>
                <a:cs typeface="Helvetica"/>
              </a:rPr>
              <a:t>in accordance with the </a:t>
            </a:r>
            <a:r>
              <a:rPr lang="en-US" sz="2400" dirty="0">
                <a:solidFill>
                  <a:srgbClr val="FF0000"/>
                </a:solidFill>
                <a:latin typeface="Helvetica"/>
                <a:cs typeface="Helvetica"/>
              </a:rPr>
              <a:t>12-factor.net </a:t>
            </a:r>
            <a:r>
              <a:rPr lang="en-US" sz="2400" dirty="0">
                <a:latin typeface="Helvetica"/>
                <a:cs typeface="Helvetica"/>
              </a:rPr>
              <a:t>rules</a:t>
            </a:r>
          </a:p>
          <a:p>
            <a:r>
              <a:rPr lang="en-US" sz="2400" dirty="0" smtClean="0">
                <a:latin typeface="Helvetica"/>
                <a:cs typeface="Helvetica"/>
              </a:rPr>
              <a:t>Born </a:t>
            </a:r>
            <a:r>
              <a:rPr lang="en-US" sz="2400" dirty="0">
                <a:latin typeface="Helvetica"/>
                <a:cs typeface="Helvetica"/>
              </a:rPr>
              <a:t>on the Cloud applications</a:t>
            </a:r>
          </a:p>
          <a:p>
            <a:pPr lvl="1"/>
            <a:r>
              <a:rPr lang="en-US" sz="2400" dirty="0">
                <a:latin typeface="Helvetica"/>
                <a:cs typeface="Helvetica"/>
              </a:rPr>
              <a:t>Have </a:t>
            </a:r>
            <a:r>
              <a:rPr lang="en-US" sz="2400" dirty="0" smtClean="0">
                <a:latin typeface="Helvetica"/>
                <a:cs typeface="Helvetica"/>
              </a:rPr>
              <a:t>shorter lifetime– </a:t>
            </a:r>
            <a:r>
              <a:rPr lang="en-US" sz="2400" dirty="0">
                <a:latin typeface="Helvetica"/>
                <a:cs typeface="Helvetica"/>
              </a:rPr>
              <a:t>new versions </a:t>
            </a:r>
            <a:r>
              <a:rPr lang="en-US" sz="2400" dirty="0" smtClean="0">
                <a:latin typeface="Helvetica"/>
                <a:cs typeface="Helvetica"/>
              </a:rPr>
              <a:t>rolled </a:t>
            </a:r>
            <a:r>
              <a:rPr lang="en-US" sz="2400" dirty="0">
                <a:latin typeface="Helvetica"/>
                <a:cs typeface="Helvetica"/>
              </a:rPr>
              <a:t>out very quickly</a:t>
            </a:r>
          </a:p>
          <a:p>
            <a:pPr lvl="1"/>
            <a:r>
              <a:rPr lang="en-US" sz="2400" dirty="0">
                <a:latin typeface="Helvetica"/>
                <a:cs typeface="Helvetica"/>
              </a:rPr>
              <a:t>B</a:t>
            </a:r>
            <a:r>
              <a:rPr lang="en-US" sz="2400" dirty="0" smtClean="0">
                <a:latin typeface="Helvetica"/>
                <a:cs typeface="Helvetica"/>
              </a:rPr>
              <a:t>uilt </a:t>
            </a:r>
            <a:r>
              <a:rPr lang="en-US" sz="2400" dirty="0">
                <a:latin typeface="Helvetica"/>
                <a:cs typeface="Helvetica"/>
              </a:rPr>
              <a:t>using principles of </a:t>
            </a:r>
            <a:r>
              <a:rPr lang="en-US" sz="2400" dirty="0">
                <a:solidFill>
                  <a:srgbClr val="FF0000"/>
                </a:solidFill>
                <a:latin typeface="Helvetica"/>
                <a:cs typeface="Helvetica"/>
              </a:rPr>
              <a:t>polyglot programming </a:t>
            </a:r>
            <a:r>
              <a:rPr lang="en-US" sz="2400" dirty="0">
                <a:latin typeface="Helvetica"/>
                <a:cs typeface="Helvetica"/>
              </a:rPr>
              <a:t>and </a:t>
            </a:r>
            <a:r>
              <a:rPr lang="en-US" sz="2400" dirty="0">
                <a:solidFill>
                  <a:srgbClr val="FF0000"/>
                </a:solidFill>
                <a:latin typeface="Helvetica"/>
                <a:cs typeface="Helvetica"/>
              </a:rPr>
              <a:t>polyglot persistence</a:t>
            </a:r>
          </a:p>
        </p:txBody>
      </p:sp>
    </p:spTree>
    <p:extLst>
      <p:ext uri="{BB962C8B-B14F-4D97-AF65-F5344CB8AC3E}">
        <p14:creationId xmlns:p14="http://schemas.microsoft.com/office/powerpoint/2010/main" val="2509888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 </a:t>
            </a:r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 bwMode="auto">
          <a:xfrm>
            <a:off x="353505" y="544132"/>
            <a:ext cx="8659368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defRPr/>
            </a:pPr>
            <a:r>
              <a:rPr lang="en-US" sz="3000" dirty="0">
                <a:solidFill>
                  <a:schemeClr val="accent1">
                    <a:lumMod val="50000"/>
                  </a:schemeClr>
                </a:solidFill>
              </a:rPr>
              <a:t>Cloud Centric Design Approach</a:t>
            </a:r>
            <a:endParaRPr lang="en-US" sz="3000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7" name="storyboard.jpg"/>
          <p:cNvPicPr/>
          <p:nvPr/>
        </p:nvPicPr>
        <p:blipFill>
          <a:blip r:embed="rId2">
            <a:alphaModFix amt="6849"/>
            <a:extLst/>
          </a:blip>
          <a:stretch>
            <a:fillRect/>
          </a:stretch>
        </p:blipFill>
        <p:spPr>
          <a:xfrm>
            <a:off x="100584" y="978408"/>
            <a:ext cx="8912289" cy="5797296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2803346929"/>
              </p:ext>
            </p:extLst>
          </p:nvPr>
        </p:nvGraphicFramePr>
        <p:xfrm>
          <a:off x="1524000" y="1205191"/>
          <a:ext cx="6096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830898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500" kern="1200" dirty="0">
                <a:solidFill>
                  <a:schemeClr val="accent1">
                    <a:lumMod val="50000"/>
                  </a:schemeClr>
                </a:solidFill>
              </a:rPr>
              <a:t>Agenda</a:t>
            </a:r>
            <a:endParaRPr lang="en-US" sz="4500" kern="12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48180" y="1674891"/>
            <a:ext cx="8795820" cy="5183109"/>
          </a:xfrm>
        </p:spPr>
        <p:txBody>
          <a:bodyPr/>
          <a:lstStyle/>
          <a:p>
            <a:r>
              <a:rPr lang="en-US" sz="2800" dirty="0" smtClean="0"/>
              <a:t>Why </a:t>
            </a:r>
            <a:r>
              <a:rPr lang="en-US" sz="2800" dirty="0"/>
              <a:t>would you </a:t>
            </a:r>
            <a:r>
              <a:rPr lang="en-US" sz="2800" dirty="0" smtClean="0"/>
              <a:t>Migrate </a:t>
            </a:r>
            <a:r>
              <a:rPr lang="en-US" sz="2800" dirty="0"/>
              <a:t>or </a:t>
            </a:r>
            <a:r>
              <a:rPr lang="en-US" sz="2800" dirty="0" smtClean="0"/>
              <a:t>Renovate Enterprise Apps?</a:t>
            </a:r>
          </a:p>
          <a:p>
            <a:pPr marL="0" indent="0">
              <a:buNone/>
            </a:pPr>
            <a:endParaRPr lang="en-US" sz="2800" dirty="0" smtClean="0"/>
          </a:p>
          <a:p>
            <a:r>
              <a:rPr lang="en-US" sz="2800" dirty="0" smtClean="0"/>
              <a:t>What are the issues </a:t>
            </a:r>
            <a:r>
              <a:rPr lang="en-US" sz="2800" dirty="0"/>
              <a:t>making </a:t>
            </a:r>
            <a:r>
              <a:rPr lang="en-US" sz="2800" dirty="0" smtClean="0"/>
              <a:t>Java </a:t>
            </a:r>
            <a:r>
              <a:rPr lang="en-US" sz="2800" dirty="0" smtClean="0"/>
              <a:t>App</a:t>
            </a:r>
            <a:r>
              <a:rPr lang="en-US" sz="2800" dirty="0" smtClean="0"/>
              <a:t>s cloud-ready?</a:t>
            </a:r>
          </a:p>
          <a:p>
            <a:endParaRPr lang="en-US" sz="2800" dirty="0" smtClean="0"/>
          </a:p>
          <a:p>
            <a:r>
              <a:rPr lang="en-US" sz="2800" dirty="0" smtClean="0"/>
              <a:t>What Apps </a:t>
            </a:r>
            <a:r>
              <a:rPr lang="en-US" sz="2800" dirty="0"/>
              <a:t>should be </a:t>
            </a:r>
            <a:r>
              <a:rPr lang="en-US" sz="2800" dirty="0" smtClean="0"/>
              <a:t>migrated?</a:t>
            </a:r>
          </a:p>
          <a:p>
            <a:endParaRPr lang="en-US" sz="2800" dirty="0" smtClean="0"/>
          </a:p>
          <a:p>
            <a:r>
              <a:rPr lang="en-US" sz="2800" dirty="0" smtClean="0"/>
              <a:t>What Cloud services to choose while renovating? </a:t>
            </a:r>
            <a:endParaRPr lang="en-US" sz="2800" dirty="0" smtClean="0"/>
          </a:p>
          <a:p>
            <a:endParaRPr lang="en-US" sz="3500" dirty="0"/>
          </a:p>
        </p:txBody>
      </p:sp>
    </p:spTree>
    <p:extLst>
      <p:ext uri="{BB962C8B-B14F-4D97-AF65-F5344CB8AC3E}">
        <p14:creationId xmlns:p14="http://schemas.microsoft.com/office/powerpoint/2010/main" val="2112320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defRPr/>
            </a:pPr>
            <a:r>
              <a:rPr lang="en-US" sz="3000" kern="1200" dirty="0">
                <a:solidFill>
                  <a:schemeClr val="accent1">
                    <a:lumMod val="50000"/>
                  </a:schemeClr>
                </a:solidFill>
              </a:rPr>
              <a:t>Understand the target user experience</a:t>
            </a:r>
            <a:endParaRPr lang="en-US" sz="3000" kern="12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6699" y="1493822"/>
            <a:ext cx="8650224" cy="4834551"/>
          </a:xfrm>
        </p:spPr>
        <p:txBody>
          <a:bodyPr/>
          <a:lstStyle/>
          <a:p>
            <a:r>
              <a:rPr lang="en-US" sz="2200" dirty="0" smtClean="0"/>
              <a:t>Use </a:t>
            </a:r>
            <a:r>
              <a:rPr lang="en-US" sz="2200" dirty="0" smtClean="0"/>
              <a:t>IBM </a:t>
            </a:r>
            <a:r>
              <a:rPr lang="en-US" sz="2200" dirty="0" smtClean="0"/>
              <a:t>Design Thinking </a:t>
            </a:r>
            <a:endParaRPr lang="en-US" sz="2200" dirty="0" smtClean="0"/>
          </a:p>
          <a:p>
            <a:pPr lvl="1"/>
            <a:r>
              <a:rPr lang="en-US" sz="2200" dirty="0" smtClean="0"/>
              <a:t>Use IBM </a:t>
            </a:r>
            <a:r>
              <a:rPr lang="en-US" sz="2200" dirty="0" smtClean="0"/>
              <a:t>Design team to conduct Design Thinking Workshops</a:t>
            </a:r>
          </a:p>
          <a:p>
            <a:r>
              <a:rPr lang="en-US" sz="2200" dirty="0"/>
              <a:t>C</a:t>
            </a:r>
            <a:r>
              <a:rPr lang="en-US" sz="2200" dirty="0" smtClean="0"/>
              <a:t>ore </a:t>
            </a:r>
            <a:r>
              <a:rPr lang="en-US" sz="2200" dirty="0" smtClean="0"/>
              <a:t>concepts (Hills, Sponsor Users, Playbacks) </a:t>
            </a:r>
            <a:r>
              <a:rPr lang="en-US" sz="2200" dirty="0" smtClean="0"/>
              <a:t>provides </a:t>
            </a:r>
            <a:r>
              <a:rPr lang="en-US" sz="2200" dirty="0" smtClean="0"/>
              <a:t>overall </a:t>
            </a:r>
            <a:r>
              <a:rPr lang="en-US" sz="2200" dirty="0" smtClean="0"/>
              <a:t>approach </a:t>
            </a:r>
            <a:endParaRPr lang="en-US" sz="2200" dirty="0" smtClean="0"/>
          </a:p>
          <a:p>
            <a:r>
              <a:rPr lang="en-US" sz="2200" dirty="0" smtClean="0"/>
              <a:t>Artifacts </a:t>
            </a:r>
            <a:r>
              <a:rPr lang="en-US" sz="2200" dirty="0" smtClean="0"/>
              <a:t>like Empathy Maps, Scenario Maps and Wireframes provide </a:t>
            </a:r>
            <a:r>
              <a:rPr lang="en-US" sz="2200" i="1" dirty="0" smtClean="0"/>
              <a:t>important </a:t>
            </a:r>
            <a:r>
              <a:rPr lang="en-US" sz="2200" i="1" dirty="0" smtClean="0"/>
              <a:t>information</a:t>
            </a:r>
          </a:p>
          <a:p>
            <a:pPr lvl="1"/>
            <a:r>
              <a:rPr lang="en-US" sz="2200" i="1" dirty="0" smtClean="0"/>
              <a:t>L</a:t>
            </a:r>
            <a:r>
              <a:rPr lang="en-US" sz="2200" i="1" dirty="0" smtClean="0"/>
              <a:t>eads to implementation </a:t>
            </a:r>
            <a:r>
              <a:rPr lang="en-US" sz="2200" dirty="0" smtClean="0"/>
              <a:t>in Cloud environment</a:t>
            </a:r>
            <a:endParaRPr lang="en-US" sz="2200" dirty="0"/>
          </a:p>
        </p:txBody>
      </p:sp>
      <p:pic>
        <p:nvPicPr>
          <p:cNvPr id="4" name="Picture 3" descr="IDT-Core-Hexe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000" y="4272044"/>
            <a:ext cx="3659894" cy="2437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209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defRPr/>
            </a:pPr>
            <a:r>
              <a:rPr lang="en-US" sz="3000" kern="1200" dirty="0">
                <a:solidFill>
                  <a:schemeClr val="accent1">
                    <a:lumMod val="50000"/>
                  </a:schemeClr>
                </a:solidFill>
              </a:rPr>
              <a:t>How do you get started?</a:t>
            </a:r>
            <a:endParaRPr lang="en-US" sz="3000" kern="12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93156" y="1564205"/>
            <a:ext cx="8650224" cy="4499572"/>
          </a:xfrm>
        </p:spPr>
        <p:txBody>
          <a:bodyPr/>
          <a:lstStyle/>
          <a:p>
            <a:r>
              <a:rPr lang="en-US" sz="2000" dirty="0"/>
              <a:t>T</a:t>
            </a:r>
            <a:r>
              <a:rPr lang="en-US" sz="2000" dirty="0" smtClean="0"/>
              <a:t>hree </a:t>
            </a:r>
            <a:r>
              <a:rPr lang="en-US" sz="2000" dirty="0" smtClean="0"/>
              <a:t>different </a:t>
            </a:r>
            <a:r>
              <a:rPr lang="en-US" sz="2000" b="1" dirty="0" smtClean="0"/>
              <a:t>archetypes</a:t>
            </a:r>
            <a:r>
              <a:rPr lang="en-US" sz="2000" dirty="0"/>
              <a:t> </a:t>
            </a:r>
            <a:r>
              <a:rPr lang="en-US" sz="2000" dirty="0" smtClean="0"/>
              <a:t>:</a:t>
            </a:r>
            <a:endParaRPr lang="en-US" sz="2000" dirty="0" smtClean="0"/>
          </a:p>
          <a:p>
            <a:pPr lvl="1"/>
            <a:r>
              <a:rPr lang="en-US" sz="2000" dirty="0" smtClean="0"/>
              <a:t>Systems of Record</a:t>
            </a:r>
          </a:p>
          <a:p>
            <a:pPr lvl="1"/>
            <a:r>
              <a:rPr lang="en-US" sz="2000" dirty="0" smtClean="0"/>
              <a:t>Systems of Interaction</a:t>
            </a:r>
          </a:p>
          <a:p>
            <a:pPr lvl="1"/>
            <a:r>
              <a:rPr lang="en-US" sz="2000" dirty="0" smtClean="0"/>
              <a:t>Systems of Insight</a:t>
            </a:r>
          </a:p>
          <a:p>
            <a:r>
              <a:rPr lang="en-US" sz="2000" dirty="0" smtClean="0"/>
              <a:t>[</a:t>
            </a:r>
            <a:r>
              <a:rPr lang="en-US" sz="2000" dirty="0" smtClean="0"/>
              <a:t>brackets] indicates 0-N of these may be needed</a:t>
            </a:r>
          </a:p>
          <a:p>
            <a:pPr lvl="1"/>
            <a:r>
              <a:rPr lang="en-US" sz="2000" dirty="0" smtClean="0"/>
              <a:t>System of Interaction Archetype</a:t>
            </a:r>
          </a:p>
          <a:p>
            <a:pPr lvl="2"/>
            <a:r>
              <a:rPr lang="en-US" sz="2000" dirty="0" smtClean="0"/>
              <a:t>[Gateway] + Runtime + Data Store + [Data Movement]</a:t>
            </a:r>
          </a:p>
          <a:p>
            <a:pPr lvl="1"/>
            <a:r>
              <a:rPr lang="en-US" sz="2000" dirty="0" smtClean="0"/>
              <a:t>System of Insight Archetype</a:t>
            </a:r>
          </a:p>
          <a:p>
            <a:pPr lvl="2"/>
            <a:r>
              <a:rPr lang="en-US" sz="2000" dirty="0" smtClean="0"/>
              <a:t>[Visualization] + Runtime + Data Store + [Analysis Tool]</a:t>
            </a:r>
          </a:p>
          <a:p>
            <a:pPr lvl="1"/>
            <a:r>
              <a:rPr lang="en-US" sz="2000" dirty="0" smtClean="0"/>
              <a:t>System of Record Archetype</a:t>
            </a:r>
          </a:p>
          <a:p>
            <a:pPr lvl="2"/>
            <a:r>
              <a:rPr lang="en-US" sz="2000" dirty="0" smtClean="0"/>
              <a:t>[Gateway] + Runtime + Data Store</a:t>
            </a:r>
          </a:p>
          <a:p>
            <a:r>
              <a:rPr lang="en-US" sz="2000" dirty="0" smtClean="0"/>
              <a:t>Two </a:t>
            </a:r>
            <a:r>
              <a:rPr lang="en-US" sz="2000" dirty="0" smtClean="0"/>
              <a:t>different layers of “Ecosystem Services” </a:t>
            </a:r>
            <a:r>
              <a:rPr lang="en-US" sz="2000" dirty="0" smtClean="0"/>
              <a:t>ca be added for functional </a:t>
            </a:r>
            <a:r>
              <a:rPr lang="en-US" sz="2000" dirty="0" smtClean="0"/>
              <a:t>and non-functional requirements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2017924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Core Services Categorization</a:t>
            </a:r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6967502"/>
              </p:ext>
            </p:extLst>
          </p:nvPr>
        </p:nvGraphicFramePr>
        <p:xfrm>
          <a:off x="224881" y="1066255"/>
          <a:ext cx="8796760" cy="55751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9352"/>
                <a:gridCol w="1759352"/>
                <a:gridCol w="1759352"/>
                <a:gridCol w="1759352"/>
                <a:gridCol w="1759352"/>
              </a:tblGrid>
              <a:tr h="1115022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Data</a:t>
                      </a:r>
                      <a:r>
                        <a:rPr lang="en-US" sz="1600" baseline="0" dirty="0" smtClean="0"/>
                        <a:t> Storage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Gateway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Visualization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Analysis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Data Movement, Augmentation and Validation</a:t>
                      </a:r>
                      <a:endParaRPr lang="en-US" sz="1600" dirty="0"/>
                    </a:p>
                  </a:txBody>
                  <a:tcPr/>
                </a:tc>
              </a:tr>
              <a:tr h="600396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SQL Options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IOT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Embeddable Reporting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Analytics for </a:t>
                      </a:r>
                      <a:r>
                        <a:rPr lang="en-US" sz="1600" dirty="0" err="1" smtClean="0"/>
                        <a:t>Hadoop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Dataworks</a:t>
                      </a:r>
                      <a:endParaRPr lang="en-US" sz="1600" dirty="0"/>
                    </a:p>
                  </a:txBody>
                  <a:tcPr/>
                </a:tc>
              </a:tr>
              <a:tr h="600396"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NoSQL</a:t>
                      </a:r>
                      <a:r>
                        <a:rPr lang="en-US" sz="1600" dirty="0" smtClean="0"/>
                        <a:t> Options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Twilio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Cognitive Graph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Apache</a:t>
                      </a:r>
                      <a:r>
                        <a:rPr lang="en-US" sz="1600" baseline="0" dirty="0" smtClean="0"/>
                        <a:t> Spark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Pitney Bowes Geocoding</a:t>
                      </a:r>
                      <a:endParaRPr lang="en-US" sz="1600" dirty="0"/>
                    </a:p>
                  </a:txBody>
                  <a:tcPr/>
                </a:tc>
              </a:tr>
              <a:tr h="857709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Secure</a:t>
                      </a:r>
                      <a:r>
                        <a:rPr lang="en-US" sz="1600" baseline="0" dirty="0" smtClean="0"/>
                        <a:t> Gateway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IOT </a:t>
                      </a:r>
                      <a:r>
                        <a:rPr lang="en-US" sz="1600" dirty="0" err="1" smtClean="0"/>
                        <a:t>Realtime</a:t>
                      </a:r>
                      <a:r>
                        <a:rPr lang="en-US" sz="1600" dirty="0" smtClean="0"/>
                        <a:t> Insights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BigInsights</a:t>
                      </a:r>
                      <a:r>
                        <a:rPr lang="en-US" sz="1600" dirty="0" smtClean="0"/>
                        <a:t> for </a:t>
                      </a:r>
                      <a:r>
                        <a:rPr lang="en-US" sz="1600" dirty="0" err="1" smtClean="0"/>
                        <a:t>Hadoop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Watson Natural Language Translation</a:t>
                      </a:r>
                      <a:endParaRPr lang="en-US" sz="1600" dirty="0"/>
                    </a:p>
                  </a:txBody>
                  <a:tcPr/>
                </a:tc>
              </a:tr>
              <a:tr h="600396"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API Management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Document Generation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DashDB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/>
                </a:tc>
              </a:tr>
              <a:tr h="600396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SendGrid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Geospacial</a:t>
                      </a:r>
                      <a:r>
                        <a:rPr lang="en-US" sz="1600" dirty="0" smtClean="0"/>
                        <a:t> Analytics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/>
                </a:tc>
              </a:tr>
              <a:tr h="600396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Streaming Analytics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</a:tr>
              <a:tr h="600396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Predictive Modeling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484445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Layers of a Bluemix Application</a:t>
            </a:r>
            <a:endParaRPr lang="en-US" dirty="0"/>
          </a:p>
        </p:txBody>
      </p:sp>
      <p:grpSp>
        <p:nvGrpSpPr>
          <p:cNvPr id="37" name="Group 36"/>
          <p:cNvGrpSpPr/>
          <p:nvPr/>
        </p:nvGrpSpPr>
        <p:grpSpPr>
          <a:xfrm>
            <a:off x="695159" y="1479664"/>
            <a:ext cx="7730379" cy="5231283"/>
            <a:chOff x="695159" y="1479664"/>
            <a:chExt cx="7730379" cy="5231283"/>
          </a:xfrm>
        </p:grpSpPr>
        <p:sp>
          <p:nvSpPr>
            <p:cNvPr id="6" name="Hexagon 5"/>
            <p:cNvSpPr/>
            <p:nvPr/>
          </p:nvSpPr>
          <p:spPr>
            <a:xfrm>
              <a:off x="1599350" y="1479664"/>
              <a:ext cx="6071748" cy="4775960"/>
            </a:xfrm>
            <a:prstGeom prst="hexagon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Hexagon 6"/>
            <p:cNvSpPr/>
            <p:nvPr/>
          </p:nvSpPr>
          <p:spPr>
            <a:xfrm>
              <a:off x="2711782" y="2339878"/>
              <a:ext cx="3968462" cy="3109004"/>
            </a:xfrm>
            <a:prstGeom prst="hexagon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Hexagon 7"/>
            <p:cNvSpPr/>
            <p:nvPr/>
          </p:nvSpPr>
          <p:spPr>
            <a:xfrm>
              <a:off x="3783266" y="3133668"/>
              <a:ext cx="1891635" cy="1574346"/>
            </a:xfrm>
            <a:prstGeom prst="hexagon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" name="Group 12"/>
            <p:cNvGrpSpPr/>
            <p:nvPr/>
          </p:nvGrpSpPr>
          <p:grpSpPr>
            <a:xfrm>
              <a:off x="4206567" y="3497745"/>
              <a:ext cx="1038692" cy="899628"/>
              <a:chOff x="7592990" y="2348546"/>
              <a:chExt cx="1038692" cy="899628"/>
            </a:xfrm>
          </p:grpSpPr>
          <p:sp>
            <p:nvSpPr>
              <p:cNvPr id="10" name="Oval 9"/>
              <p:cNvSpPr/>
              <p:nvPr/>
            </p:nvSpPr>
            <p:spPr>
              <a:xfrm>
                <a:off x="7592990" y="2593042"/>
                <a:ext cx="714324" cy="635030"/>
              </a:xfrm>
              <a:prstGeom prst="ellipse">
                <a:avLst/>
              </a:prstGeom>
              <a:solidFill>
                <a:srgbClr val="00B2EF">
                  <a:alpha val="50000"/>
                </a:srgb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/>
              <p:cNvSpPr/>
              <p:nvPr/>
            </p:nvSpPr>
            <p:spPr>
              <a:xfrm>
                <a:off x="7771848" y="2348546"/>
                <a:ext cx="714324" cy="635030"/>
              </a:xfrm>
              <a:prstGeom prst="ellipse">
                <a:avLst/>
              </a:prstGeom>
              <a:solidFill>
                <a:srgbClr val="CCFFCC">
                  <a:alpha val="50000"/>
                </a:srgb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/>
              <p:cNvSpPr/>
              <p:nvPr/>
            </p:nvSpPr>
            <p:spPr>
              <a:xfrm>
                <a:off x="7917358" y="2613144"/>
                <a:ext cx="714324" cy="635030"/>
              </a:xfrm>
              <a:prstGeom prst="ellipse">
                <a:avLst/>
              </a:prstGeom>
              <a:solidFill>
                <a:srgbClr val="FDB813">
                  <a:alpha val="50000"/>
                </a:srgb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4" name="TextBox 13"/>
            <p:cNvSpPr txBox="1"/>
            <p:nvPr/>
          </p:nvSpPr>
          <p:spPr>
            <a:xfrm>
              <a:off x="4206568" y="3133668"/>
              <a:ext cx="110849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1000"/>
                </a:spcBef>
              </a:pPr>
              <a:r>
                <a:rPr lang="en-US" sz="1600" dirty="0" smtClean="0"/>
                <a:t>Archetype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492246" y="2333522"/>
              <a:ext cx="2407534" cy="713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1000"/>
                </a:spcBef>
              </a:pPr>
              <a:r>
                <a:rPr lang="en-US" sz="1600" dirty="0" smtClean="0"/>
                <a:t>Archetype</a:t>
              </a:r>
            </a:p>
            <a:p>
              <a:pPr algn="ctr">
                <a:spcBef>
                  <a:spcPts val="1000"/>
                </a:spcBef>
              </a:pPr>
              <a:r>
                <a:rPr lang="en-US" sz="1600" dirty="0" smtClean="0"/>
                <a:t>Ecosystem Services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140980" y="1533376"/>
              <a:ext cx="1188046" cy="7130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spcBef>
                  <a:spcPts val="1000"/>
                </a:spcBef>
              </a:pPr>
              <a:r>
                <a:rPr lang="en-US" sz="1600" dirty="0" smtClean="0"/>
                <a:t>Ecosystem</a:t>
              </a:r>
            </a:p>
            <a:p>
              <a:pPr algn="ctr">
                <a:spcBef>
                  <a:spcPts val="1000"/>
                </a:spcBef>
              </a:pPr>
              <a:r>
                <a:rPr lang="en-US" sz="1600" dirty="0" smtClean="0"/>
                <a:t>Services</a:t>
              </a:r>
            </a:p>
          </p:txBody>
        </p:sp>
        <p:pic>
          <p:nvPicPr>
            <p:cNvPr id="17" name="Picture 16" descr="SessionCache.png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13949" y="4794279"/>
              <a:ext cx="605355" cy="539911"/>
            </a:xfrm>
            <a:prstGeom prst="rect">
              <a:avLst/>
            </a:prstGeom>
          </p:spPr>
        </p:pic>
        <p:pic>
          <p:nvPicPr>
            <p:cNvPr id="18" name="Picture 17" descr="WorkloadScheduler.png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98576" y="4813025"/>
              <a:ext cx="614997" cy="540970"/>
            </a:xfrm>
            <a:prstGeom prst="rect">
              <a:avLst/>
            </a:prstGeom>
          </p:spPr>
        </p:pic>
        <p:pic>
          <p:nvPicPr>
            <p:cNvPr id="19" name="Picture 18" descr="MobileQualityAssurance copy.png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87799" y="3068024"/>
              <a:ext cx="623808" cy="528270"/>
            </a:xfrm>
            <a:prstGeom prst="rect">
              <a:avLst/>
            </a:prstGeom>
          </p:spPr>
        </p:pic>
        <p:pic>
          <p:nvPicPr>
            <p:cNvPr id="20" name="Picture 19" descr="MobileApplicationSecurity.png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27841" y="3037031"/>
              <a:ext cx="727953" cy="618760"/>
            </a:xfrm>
            <a:prstGeom prst="rect">
              <a:avLst/>
            </a:prstGeom>
          </p:spPr>
        </p:pic>
        <p:pic>
          <p:nvPicPr>
            <p:cNvPr id="21" name="Picture 20" descr="AdvancedMobileAccess.png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45603" y="4804105"/>
              <a:ext cx="751091" cy="576419"/>
            </a:xfrm>
            <a:prstGeom prst="rect">
              <a:avLst/>
            </a:prstGeom>
          </p:spPr>
        </p:pic>
        <p:pic>
          <p:nvPicPr>
            <p:cNvPr id="22" name="Picture 21" descr="Autoscale.png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06922" y="5607504"/>
              <a:ext cx="658722" cy="529330"/>
            </a:xfrm>
            <a:prstGeom prst="rect">
              <a:avLst/>
            </a:prstGeom>
          </p:spPr>
        </p:pic>
        <p:pic>
          <p:nvPicPr>
            <p:cNvPr id="23" name="Picture 22" descr="DeliveryPipeline.png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28430" y="3121891"/>
              <a:ext cx="674943" cy="567430"/>
            </a:xfrm>
            <a:prstGeom prst="rect">
              <a:avLst/>
            </a:prstGeom>
          </p:spPr>
        </p:pic>
        <p:pic>
          <p:nvPicPr>
            <p:cNvPr id="24" name="Picture 23" descr="MonitoringAndAnalytics.png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66141" y="5608034"/>
              <a:ext cx="701857" cy="581719"/>
            </a:xfrm>
            <a:prstGeom prst="rect">
              <a:avLst/>
            </a:prstGeom>
          </p:spPr>
        </p:pic>
        <p:pic>
          <p:nvPicPr>
            <p:cNvPr id="25" name="Picture 24" descr="AppscanDynamic.png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89212" y="2261952"/>
              <a:ext cx="689176" cy="585495"/>
            </a:xfrm>
            <a:prstGeom prst="rect">
              <a:avLst/>
            </a:prstGeom>
          </p:spPr>
        </p:pic>
        <p:pic>
          <p:nvPicPr>
            <p:cNvPr id="26" name="Picture 25" descr="SingleSignon.png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86058" y="3002292"/>
              <a:ext cx="657952" cy="541500"/>
            </a:xfrm>
            <a:prstGeom prst="rect">
              <a:avLst/>
            </a:prstGeom>
          </p:spPr>
        </p:pic>
        <p:pic>
          <p:nvPicPr>
            <p:cNvPr id="27" name="Picture 26" descr="AppSecurityManager.png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56409" y="3716701"/>
              <a:ext cx="690232" cy="583560"/>
            </a:xfrm>
            <a:prstGeom prst="rect">
              <a:avLst/>
            </a:prstGeom>
          </p:spPr>
        </p:pic>
        <p:pic>
          <p:nvPicPr>
            <p:cNvPr id="28" name="Picture 27" descr="BlazeMeter.png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17914" y="5556174"/>
              <a:ext cx="716689" cy="618959"/>
            </a:xfrm>
            <a:prstGeom prst="rect">
              <a:avLst/>
            </a:prstGeom>
          </p:spPr>
        </p:pic>
        <p:pic>
          <p:nvPicPr>
            <p:cNvPr id="29" name="Picture 28" descr="LoadImpact.png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85149" y="5593744"/>
              <a:ext cx="728474" cy="582779"/>
            </a:xfrm>
            <a:prstGeom prst="rect">
              <a:avLst/>
            </a:prstGeom>
          </p:spPr>
        </p:pic>
        <p:pic>
          <p:nvPicPr>
            <p:cNvPr id="31" name="Picture 30" descr="TrackAndPlan copy.png"/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72453" y="2381022"/>
              <a:ext cx="715129" cy="580660"/>
            </a:xfrm>
            <a:prstGeom prst="rect">
              <a:avLst/>
            </a:prstGeom>
          </p:spPr>
        </p:pic>
        <p:sp>
          <p:nvSpPr>
            <p:cNvPr id="33" name="TextBox 32"/>
            <p:cNvSpPr txBox="1"/>
            <p:nvPr/>
          </p:nvSpPr>
          <p:spPr>
            <a:xfrm>
              <a:off x="2767262" y="6372393"/>
              <a:ext cx="347703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1000"/>
                </a:spcBef>
              </a:pPr>
              <a:r>
                <a:rPr lang="en-US" sz="1600" dirty="0" smtClean="0"/>
                <a:t>Performance Testing and Monitoring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7499684" y="2459789"/>
              <a:ext cx="92585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1000"/>
                </a:spcBef>
              </a:pPr>
              <a:r>
                <a:rPr lang="en-US" sz="1600" dirty="0" smtClean="0"/>
                <a:t>Security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695159" y="2192421"/>
              <a:ext cx="139363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1000"/>
                </a:spcBef>
              </a:pPr>
              <a:r>
                <a:rPr lang="en-US" sz="1600" dirty="0" smtClean="0"/>
                <a:t>Development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994750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Simplified Migration Flowchart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647" y="1866750"/>
            <a:ext cx="6887882" cy="4549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5846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complete Migration Options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4059" y="1344705"/>
            <a:ext cx="5150006" cy="5154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9647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-1580444" y="310444"/>
            <a:ext cx="1846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1000"/>
              </a:spcBef>
            </a:pPr>
            <a:endParaRPr lang="en-US" sz="1600" dirty="0" smtClean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962875"/>
              </p:ext>
            </p:extLst>
          </p:nvPr>
        </p:nvGraphicFramePr>
        <p:xfrm>
          <a:off x="1326444" y="987777"/>
          <a:ext cx="6096000" cy="5496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/>
                <a:gridCol w="1524000"/>
                <a:gridCol w="1524000"/>
                <a:gridCol w="1524000"/>
              </a:tblGrid>
              <a:tr h="37084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Cambria"/>
                          <a:ea typeface="ＭＳ 明朝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 smtClean="0">
                          <a:effectLst/>
                          <a:latin typeface="Cambria"/>
                          <a:ea typeface="ＭＳ 明朝"/>
                          <a:cs typeface="Times New Roman"/>
                        </a:rPr>
                        <a:t>Bluemix Cloud Foundry Runtimes</a:t>
                      </a:r>
                      <a:endParaRPr lang="en-US" sz="120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Cambria"/>
                          <a:ea typeface="ＭＳ 明朝"/>
                          <a:cs typeface="Times New Roman"/>
                        </a:rPr>
                        <a:t>IBM Container Service</a:t>
                      </a:r>
                      <a:endParaRPr lang="en-US" sz="120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Cambria"/>
                          <a:ea typeface="ＭＳ 明朝"/>
                          <a:cs typeface="Times New Roman"/>
                        </a:rPr>
                        <a:t>HEAT Patterns or PureApp Services Patterns</a:t>
                      </a:r>
                      <a:endParaRPr lang="en-US" sz="120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7084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Cambria"/>
                          <a:ea typeface="ＭＳ 明朝"/>
                          <a:cs typeface="Times New Roman"/>
                        </a:rPr>
                        <a:t>Optimal System Type</a:t>
                      </a:r>
                      <a:endParaRPr lang="en-US" sz="120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mbria"/>
                          <a:ea typeface="ＭＳ 明朝"/>
                          <a:cs typeface="Times New Roman"/>
                        </a:rPr>
                        <a:t>Systems of Engagement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mbria"/>
                          <a:ea typeface="ＭＳ 明朝"/>
                          <a:cs typeface="Times New Roman"/>
                        </a:rPr>
                        <a:t>Either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ambria"/>
                          <a:ea typeface="ＭＳ 明朝"/>
                          <a:cs typeface="Times New Roman"/>
                        </a:rPr>
                        <a:t>Systems of Record</a:t>
                      </a:r>
                    </a:p>
                  </a:txBody>
                  <a:tcPr marL="68580" marR="68580" marT="0" marB="0"/>
                </a:tc>
              </a:tr>
              <a:tr h="37084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 smtClean="0">
                          <a:effectLst/>
                          <a:latin typeface="Cambria"/>
                          <a:ea typeface="ＭＳ 明朝"/>
                          <a:cs typeface="Times New Roman"/>
                        </a:rPr>
                        <a:t>Optimal Application Type</a:t>
                      </a:r>
                      <a:endParaRPr lang="en-US" sz="1200" b="1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  <a:latin typeface="Cambria"/>
                          <a:ea typeface="ＭＳ 明朝"/>
                          <a:cs typeface="Times New Roman"/>
                        </a:rPr>
                        <a:t>Cloud Centric</a:t>
                      </a:r>
                      <a:endParaRPr lang="en-US" sz="120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  <a:latin typeface="Cambria"/>
                          <a:ea typeface="ＭＳ 明朝"/>
                          <a:cs typeface="Times New Roman"/>
                        </a:rPr>
                        <a:t>Either, but most</a:t>
                      </a:r>
                      <a:r>
                        <a:rPr lang="en-US" sz="1200" baseline="0" dirty="0" smtClean="0">
                          <a:effectLst/>
                          <a:latin typeface="Cambria"/>
                          <a:ea typeface="ＭＳ 明朝"/>
                          <a:cs typeface="Times New Roman"/>
                        </a:rPr>
                        <a:t> commonly</a:t>
                      </a:r>
                      <a:r>
                        <a:rPr lang="en-US" sz="1200" dirty="0" smtClean="0">
                          <a:effectLst/>
                          <a:latin typeface="Cambria"/>
                          <a:ea typeface="ＭＳ 明朝"/>
                          <a:cs typeface="Times New Roman"/>
                        </a:rPr>
                        <a:t> Cloud</a:t>
                      </a:r>
                      <a:r>
                        <a:rPr lang="en-US" sz="1200" baseline="0" dirty="0" smtClean="0">
                          <a:effectLst/>
                          <a:latin typeface="Cambria"/>
                          <a:ea typeface="ＭＳ 明朝"/>
                          <a:cs typeface="Times New Roman"/>
                        </a:rPr>
                        <a:t> Centric</a:t>
                      </a:r>
                      <a:endParaRPr lang="en-US" sz="120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  <a:latin typeface="Cambria"/>
                          <a:ea typeface="ＭＳ 明朝"/>
                          <a:cs typeface="Times New Roman"/>
                        </a:rPr>
                        <a:t>Cloud</a:t>
                      </a:r>
                      <a:r>
                        <a:rPr lang="en-US" sz="1200" baseline="0" dirty="0" smtClean="0">
                          <a:effectLst/>
                          <a:latin typeface="Cambria"/>
                          <a:ea typeface="ＭＳ 明朝"/>
                          <a:cs typeface="Times New Roman"/>
                        </a:rPr>
                        <a:t> Ready</a:t>
                      </a:r>
                      <a:endParaRPr lang="en-US" sz="120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7084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Cambria"/>
                          <a:ea typeface="ＭＳ 明朝"/>
                          <a:cs typeface="Times New Roman"/>
                        </a:rPr>
                        <a:t>Scaling</a:t>
                      </a:r>
                      <a:endParaRPr lang="en-US" sz="120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mbria"/>
                          <a:ea typeface="ＭＳ 明朝"/>
                          <a:cs typeface="Times New Roman"/>
                        </a:rPr>
                        <a:t>Horizontally scaled single-process solutions (Vertical scaling limited by 4GB limit on DEAs)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mbria"/>
                          <a:ea typeface="ＭＳ 明朝"/>
                          <a:cs typeface="Times New Roman"/>
                        </a:rPr>
                        <a:t>High density vertically scaled single-process solutions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mbria"/>
                          <a:ea typeface="ＭＳ 明朝"/>
                          <a:cs typeface="Times New Roman"/>
                        </a:rPr>
                        <a:t>Horizontally scaled complex multi-process assemblies, </a:t>
                      </a:r>
                    </a:p>
                  </a:txBody>
                  <a:tcPr marL="68580" marR="68580" marT="0" marB="0"/>
                </a:tc>
              </a:tr>
              <a:tr h="37084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Cambria"/>
                          <a:ea typeface="ＭＳ 明朝"/>
                          <a:cs typeface="Times New Roman"/>
                        </a:rPr>
                        <a:t>Composition Model</a:t>
                      </a:r>
                      <a:endParaRPr lang="en-US" sz="120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mbria"/>
                          <a:ea typeface="ＭＳ 明朝"/>
                          <a:cs typeface="Times New Roman"/>
                        </a:rPr>
                        <a:t>Service Composition model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mbria"/>
                          <a:ea typeface="ＭＳ 明朝"/>
                          <a:cs typeface="Times New Roman"/>
                        </a:rPr>
                        <a:t>Runtime assembly model compatible with Service composition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mbria"/>
                          <a:ea typeface="ＭＳ 明朝"/>
                          <a:cs typeface="Times New Roman"/>
                        </a:rPr>
                        <a:t>Runtime assembly model for complex multi-runtime systems</a:t>
                      </a:r>
                    </a:p>
                  </a:txBody>
                  <a:tcPr marL="68580" marR="68580" marT="0" marB="0"/>
                </a:tc>
              </a:tr>
              <a:tr h="37084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Cambria"/>
                          <a:ea typeface="ＭＳ 明朝"/>
                          <a:cs typeface="Times New Roman"/>
                        </a:rPr>
                        <a:t>Cloud solution type</a:t>
                      </a:r>
                      <a:endParaRPr lang="en-US" sz="120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mbria"/>
                          <a:ea typeface="ＭＳ 明朝"/>
                          <a:cs typeface="Times New Roman"/>
                        </a:rPr>
                        <a:t>Public or managed private cloud solution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mbria"/>
                          <a:ea typeface="ＭＳ 明朝"/>
                          <a:cs typeface="Times New Roman"/>
                        </a:rPr>
                        <a:t>Public, Private or managed cloud solutions and local development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mbria"/>
                          <a:ea typeface="ＭＳ 明朝"/>
                          <a:cs typeface="Times New Roman"/>
                        </a:rPr>
                        <a:t>Private cloud solutions</a:t>
                      </a:r>
                    </a:p>
                  </a:txBody>
                  <a:tcPr marL="68580" marR="68580" marT="0" marB="0"/>
                </a:tc>
              </a:tr>
              <a:tr h="37084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Cambria"/>
                          <a:ea typeface="ＭＳ 明朝"/>
                          <a:cs typeface="Times New Roman"/>
                        </a:rPr>
                        <a:t>DevOps Integration</a:t>
                      </a:r>
                      <a:endParaRPr lang="en-US" sz="120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mbria"/>
                          <a:ea typeface="ＭＳ 明朝"/>
                          <a:cs typeface="Times New Roman"/>
                        </a:rPr>
                        <a:t>Integrated with DevOps Pipeline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mbria"/>
                          <a:ea typeface="ＭＳ 明朝"/>
                          <a:cs typeface="Times New Roman"/>
                        </a:rPr>
                        <a:t>Integrated with DevOps Pipeline (Bluemix public) and Integrated with UCD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mbria"/>
                          <a:ea typeface="ＭＳ 明朝"/>
                          <a:cs typeface="Times New Roman"/>
                        </a:rPr>
                        <a:t>Integrated with UCD</a:t>
                      </a:r>
                    </a:p>
                  </a:txBody>
                  <a:tcPr marL="68580" marR="68580" marT="0" marB="0"/>
                </a:tc>
              </a:tr>
              <a:tr h="37084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Cambria"/>
                          <a:ea typeface="ＭＳ 明朝"/>
                          <a:cs typeface="Times New Roman"/>
                        </a:rPr>
                        <a:t>Security</a:t>
                      </a:r>
                      <a:endParaRPr lang="en-US" sz="120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mbria"/>
                          <a:ea typeface="ＭＳ 明朝"/>
                          <a:cs typeface="Times New Roman"/>
                        </a:rPr>
                        <a:t>Limited security options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mbria"/>
                          <a:ea typeface="ＭＳ 明朝"/>
                          <a:cs typeface="Times New Roman"/>
                        </a:rPr>
                        <a:t>Not yet explored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mbria"/>
                          <a:ea typeface="ＭＳ 明朝"/>
                          <a:cs typeface="Times New Roman"/>
                        </a:rPr>
                        <a:t>Corporate Grade security options</a:t>
                      </a:r>
                    </a:p>
                  </a:txBody>
                  <a:tcPr marL="68580" marR="68580" marT="0" marB="0"/>
                </a:tc>
              </a:tr>
              <a:tr h="37084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Cambria"/>
                          <a:ea typeface="ＭＳ 明朝"/>
                          <a:cs typeface="Times New Roman"/>
                        </a:rPr>
                        <a:t>Middleware coverage</a:t>
                      </a:r>
                      <a:endParaRPr lang="en-US" sz="120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mbria"/>
                          <a:ea typeface="ＭＳ 明朝"/>
                          <a:cs typeface="Times New Roman"/>
                        </a:rPr>
                        <a:t>Limited traditional middleware functionality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mbria"/>
                          <a:ea typeface="ＭＳ 明朝"/>
                          <a:cs typeface="Times New Roman"/>
                        </a:rPr>
                        <a:t>Limited but growing WAS and stack options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ambria"/>
                          <a:ea typeface="ＭＳ 明朝"/>
                          <a:cs typeface="Times New Roman"/>
                        </a:rPr>
                        <a:t>Full set of WAS stack products and partner products available</a:t>
                      </a: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14208530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 </a:t>
            </a:r>
            <a:endParaRPr lang="en-US" dirty="0"/>
          </a:p>
        </p:txBody>
      </p:sp>
      <p:sp>
        <p:nvSpPr>
          <p:cNvPr id="5" name="Title 4"/>
          <p:cNvSpPr txBox="1">
            <a:spLocks/>
          </p:cNvSpPr>
          <p:nvPr/>
        </p:nvSpPr>
        <p:spPr bwMode="auto">
          <a:xfrm>
            <a:off x="479997" y="2524062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en-US" sz="4500" dirty="0">
                <a:solidFill>
                  <a:schemeClr val="accent1">
                    <a:lumMod val="50000"/>
                  </a:schemeClr>
                </a:solidFill>
              </a:rPr>
              <a:t>Choosing Core Services</a:t>
            </a:r>
            <a:endParaRPr lang="en-US" sz="4500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6425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charset="0"/>
                <a:ea typeface="MS PGothic" charset="0"/>
                <a:cs typeface="MS PGothic" charset="0"/>
              </a:rPr>
              <a:t>Polyglot </a:t>
            </a:r>
            <a:r>
              <a:rPr lang="en-US" dirty="0">
                <a:latin typeface="Arial" charset="0"/>
                <a:ea typeface="MS PGothic" charset="0"/>
                <a:cs typeface="MS PGothic" charset="0"/>
              </a:rPr>
              <a:t>Persistence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5113" y="1353935"/>
            <a:ext cx="7507287" cy="4499572"/>
          </a:xfrm>
        </p:spPr>
        <p:txBody>
          <a:bodyPr/>
          <a:lstStyle/>
          <a:p>
            <a:pPr marL="228600" indent="-228600"/>
            <a:r>
              <a:rPr lang="en-US" sz="1800" dirty="0" smtClean="0">
                <a:latin typeface="Arial" charset="0"/>
                <a:ea typeface="MS PGothic" charset="0"/>
                <a:cs typeface="MS PGothic" charset="0"/>
              </a:rPr>
              <a:t>A basic assumption is that your application will probably have to store some data persistently (e.g. for longer than the length of a single user session)</a:t>
            </a:r>
          </a:p>
          <a:p>
            <a:pPr marL="228600" indent="-228600"/>
            <a:r>
              <a:rPr lang="en-US" sz="1800" dirty="0" smtClean="0">
                <a:latin typeface="Arial" charset="0"/>
                <a:ea typeface="MS PGothic" charset="0"/>
                <a:cs typeface="MS PGothic" charset="0"/>
              </a:rPr>
              <a:t>At </a:t>
            </a:r>
            <a:r>
              <a:rPr lang="en-US" sz="1800" dirty="0">
                <a:latin typeface="Arial" charset="0"/>
                <a:ea typeface="MS PGothic" charset="0"/>
                <a:cs typeface="MS PGothic" charset="0"/>
              </a:rPr>
              <a:t>one time, it was a simple assumption that Web programs would run on a relational database </a:t>
            </a:r>
            <a:endParaRPr lang="en-US" sz="1800" dirty="0" smtClean="0">
              <a:latin typeface="Arial" charset="0"/>
              <a:ea typeface="MS PGothic" charset="0"/>
              <a:cs typeface="MS PGothic" charset="0"/>
            </a:endParaRPr>
          </a:p>
          <a:p>
            <a:pPr marL="571500" lvl="1" indent="-228600"/>
            <a:r>
              <a:rPr lang="en-US" sz="1800" dirty="0" smtClean="0">
                <a:latin typeface="Arial" charset="0"/>
                <a:ea typeface="MS PGothic" charset="0"/>
                <a:cs typeface="MS PGothic" charset="0"/>
              </a:rPr>
              <a:t>Multiple relational database options exist for Bluemix</a:t>
            </a:r>
          </a:p>
          <a:p>
            <a:pPr marL="228600" indent="-228600"/>
            <a:r>
              <a:rPr lang="en-US" sz="1800" dirty="0" smtClean="0">
                <a:latin typeface="Arial" charset="0"/>
                <a:ea typeface="MS PGothic" charset="0"/>
                <a:cs typeface="MS PGothic" charset="0"/>
              </a:rPr>
              <a:t>However the assumption of using a </a:t>
            </a:r>
            <a:r>
              <a:rPr lang="en-US" sz="1800" dirty="0">
                <a:latin typeface="Arial" charset="0"/>
                <a:ea typeface="MS PGothic" charset="0"/>
                <a:cs typeface="MS PGothic" charset="0"/>
              </a:rPr>
              <a:t>SQL </a:t>
            </a:r>
            <a:r>
              <a:rPr lang="en-US" sz="1800" dirty="0" smtClean="0">
                <a:latin typeface="Arial" charset="0"/>
                <a:ea typeface="MS PGothic" charset="0"/>
                <a:cs typeface="MS PGothic" charset="0"/>
              </a:rPr>
              <a:t>database </a:t>
            </a:r>
            <a:r>
              <a:rPr lang="en-US" sz="1800" dirty="0">
                <a:latin typeface="Arial" charset="0"/>
                <a:ea typeface="MS PGothic" charset="0"/>
                <a:cs typeface="MS PGothic" charset="0"/>
              </a:rPr>
              <a:t>(DB2, </a:t>
            </a:r>
            <a:r>
              <a:rPr lang="en-US" sz="1800" dirty="0" smtClean="0">
                <a:latin typeface="Arial" charset="0"/>
                <a:ea typeface="MS PGothic" charset="0"/>
                <a:cs typeface="MS PGothic" charset="0"/>
              </a:rPr>
              <a:t>MySQL, etc.) should be challenged </a:t>
            </a:r>
            <a:r>
              <a:rPr lang="en-US" sz="1800" dirty="0">
                <a:latin typeface="Arial" charset="0"/>
                <a:ea typeface="MS PGothic" charset="0"/>
                <a:cs typeface="MS PGothic" charset="0"/>
              </a:rPr>
              <a:t>by the set of open-source data options collectively called “</a:t>
            </a:r>
            <a:r>
              <a:rPr lang="en-US" altLang="ja-JP" sz="1800" dirty="0" err="1">
                <a:latin typeface="Arial" charset="0"/>
                <a:ea typeface="MS PGothic" charset="0"/>
                <a:cs typeface="MS PGothic" charset="0"/>
              </a:rPr>
              <a:t>NoSQL</a:t>
            </a:r>
            <a:r>
              <a:rPr lang="en-US" sz="1800" dirty="0" smtClean="0">
                <a:latin typeface="Arial" charset="0"/>
                <a:ea typeface="MS PGothic" charset="0"/>
                <a:cs typeface="MS PGothic" charset="0"/>
              </a:rPr>
              <a:t>”</a:t>
            </a:r>
          </a:p>
          <a:p>
            <a:pPr marL="571500" lvl="1" indent="-228600"/>
            <a:r>
              <a:rPr lang="en-US" sz="1800" dirty="0" smtClean="0">
                <a:latin typeface="Arial" charset="0"/>
                <a:ea typeface="MS PGothic" charset="0"/>
                <a:cs typeface="MS PGothic" charset="0"/>
              </a:rPr>
              <a:t>These data stores are characterized into four different basic types that are each specifically qualified for different purposes</a:t>
            </a:r>
            <a:endParaRPr lang="en-US" sz="1800" dirty="0"/>
          </a:p>
        </p:txBody>
      </p:sp>
      <p:pic>
        <p:nvPicPr>
          <p:cNvPr id="5" name="Picture 7" descr="http://www.mindfiresolutions.com/blog/wp-content/uploads/nosql-pl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1362" y="5096228"/>
            <a:ext cx="1415082" cy="13030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56652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NoSQL</a:t>
            </a:r>
            <a:r>
              <a:rPr lang="en-US" dirty="0" smtClean="0"/>
              <a:t> Options</a:t>
            </a:r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263074" y="1660599"/>
            <a:ext cx="2914726" cy="4746665"/>
            <a:chOff x="315987" y="1978115"/>
            <a:chExt cx="2914726" cy="4746665"/>
          </a:xfrm>
        </p:grpSpPr>
        <p:pic>
          <p:nvPicPr>
            <p:cNvPr id="7" name="Picture 6" descr="Cloudant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5987" y="1978115"/>
              <a:ext cx="1562100" cy="1397000"/>
            </a:xfrm>
            <a:prstGeom prst="rect">
              <a:avLst/>
            </a:prstGeom>
          </p:spPr>
        </p:pic>
        <p:pic>
          <p:nvPicPr>
            <p:cNvPr id="2" name="Picture 1" descr="RedisCompose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196" y="3323192"/>
              <a:ext cx="1346200" cy="1270000"/>
            </a:xfrm>
            <a:prstGeom prst="rect">
              <a:avLst/>
            </a:prstGeom>
          </p:spPr>
        </p:pic>
        <p:pic>
          <p:nvPicPr>
            <p:cNvPr id="3" name="Picture 2" descr="MongoCompose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8868" y="4594313"/>
              <a:ext cx="1422400" cy="1320800"/>
            </a:xfrm>
            <a:prstGeom prst="rect">
              <a:avLst/>
            </a:prstGeom>
          </p:spPr>
        </p:pic>
        <p:pic>
          <p:nvPicPr>
            <p:cNvPr id="5" name="Picture 4" descr="GraphStore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83441" y="5530980"/>
              <a:ext cx="1397000" cy="1193800"/>
            </a:xfrm>
            <a:prstGeom prst="rect">
              <a:avLst/>
            </a:prstGeom>
          </p:spPr>
        </p:pic>
        <p:pic>
          <p:nvPicPr>
            <p:cNvPr id="6" name="Picture 5" descr="MongoLabs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71268" y="4236049"/>
              <a:ext cx="1447800" cy="1270000"/>
            </a:xfrm>
            <a:prstGeom prst="rect">
              <a:avLst/>
            </a:prstGeom>
          </p:spPr>
        </p:pic>
        <p:pic>
          <p:nvPicPr>
            <p:cNvPr id="8" name="Picture 7" descr="RedisCloud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06713" y="2953287"/>
              <a:ext cx="1524000" cy="1282700"/>
            </a:xfrm>
            <a:prstGeom prst="rect">
              <a:avLst/>
            </a:prstGeom>
          </p:spPr>
        </p:pic>
      </p:grpSp>
      <p:sp>
        <p:nvSpPr>
          <p:cNvPr id="9" name="TextBox 8"/>
          <p:cNvSpPr txBox="1"/>
          <p:nvPr/>
        </p:nvSpPr>
        <p:spPr>
          <a:xfrm>
            <a:off x="3439335" y="1627266"/>
            <a:ext cx="5251599" cy="42986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000"/>
              </a:spcBef>
              <a:buFont typeface="Arial"/>
              <a:buChar char="•"/>
            </a:pPr>
            <a:r>
              <a:rPr lang="en-US" sz="1600" dirty="0" err="1" smtClean="0"/>
              <a:t>Cloudant</a:t>
            </a:r>
            <a:r>
              <a:rPr lang="en-US" sz="1600" dirty="0" smtClean="0"/>
              <a:t> – High Performance JSON document Database built on Apache </a:t>
            </a:r>
            <a:r>
              <a:rPr lang="en-US" sz="1600" dirty="0" err="1" smtClean="0"/>
              <a:t>CouchDB</a:t>
            </a:r>
            <a:r>
              <a:rPr lang="en-US" sz="1600" dirty="0" smtClean="0"/>
              <a:t>. Built in support for map/reduce. Useful in nearly any </a:t>
            </a:r>
            <a:r>
              <a:rPr lang="en-US" sz="1600" dirty="0" err="1" smtClean="0"/>
              <a:t>NoSQL</a:t>
            </a:r>
            <a:r>
              <a:rPr lang="en-US" sz="1600" dirty="0" smtClean="0"/>
              <a:t> situation.</a:t>
            </a:r>
            <a:endParaRPr lang="en-US" sz="1600" dirty="0"/>
          </a:p>
          <a:p>
            <a:pPr marL="285750" indent="-285750">
              <a:spcBef>
                <a:spcPts val="1000"/>
              </a:spcBef>
              <a:buFont typeface="Arial"/>
              <a:buChar char="•"/>
            </a:pPr>
            <a:r>
              <a:rPr lang="en-US" sz="1600" dirty="0" err="1" smtClean="0"/>
              <a:t>Redis</a:t>
            </a:r>
            <a:r>
              <a:rPr lang="en-US" sz="1600" dirty="0"/>
              <a:t> </a:t>
            </a:r>
            <a:r>
              <a:rPr lang="en-US" sz="1600" dirty="0" smtClean="0"/>
              <a:t>by Compose – BSD-licensed Key-value store. Especially useful for leaderboards and document ranking.</a:t>
            </a:r>
          </a:p>
          <a:p>
            <a:pPr marL="285750" indent="-285750">
              <a:spcBef>
                <a:spcPts val="1000"/>
              </a:spcBef>
              <a:buFont typeface="Arial"/>
              <a:buChar char="•"/>
            </a:pPr>
            <a:r>
              <a:rPr lang="en-US" sz="1600" dirty="0" err="1" smtClean="0"/>
              <a:t>Mongodb</a:t>
            </a:r>
            <a:r>
              <a:rPr lang="en-US" sz="1600" dirty="0" smtClean="0"/>
              <a:t> by Compose – open-source document DB (documents similar to JSON objects).  Often used for log data, product data management and content management.</a:t>
            </a:r>
          </a:p>
          <a:p>
            <a:pPr marL="285750" indent="-285750">
              <a:spcBef>
                <a:spcPts val="1000"/>
              </a:spcBef>
              <a:buFont typeface="Arial"/>
              <a:buChar char="•"/>
            </a:pPr>
            <a:r>
              <a:rPr lang="en-US" sz="1600" dirty="0" err="1" smtClean="0"/>
              <a:t>RedisCloud</a:t>
            </a:r>
            <a:r>
              <a:rPr lang="en-US" sz="1600" dirty="0" smtClean="0"/>
              <a:t> and </a:t>
            </a:r>
            <a:r>
              <a:rPr lang="en-US" sz="1600" dirty="0" err="1" smtClean="0"/>
              <a:t>MongoLab</a:t>
            </a:r>
            <a:r>
              <a:rPr lang="en-US" sz="1600" dirty="0" smtClean="0"/>
              <a:t> also provide third-party </a:t>
            </a:r>
            <a:r>
              <a:rPr lang="en-US" sz="1600" dirty="0" err="1" smtClean="0"/>
              <a:t>Redis</a:t>
            </a:r>
            <a:r>
              <a:rPr lang="en-US" sz="1600" dirty="0" smtClean="0"/>
              <a:t> and Mongo hosting services.</a:t>
            </a:r>
          </a:p>
          <a:p>
            <a:pPr marL="285750" indent="-285750">
              <a:spcBef>
                <a:spcPts val="1000"/>
              </a:spcBef>
              <a:buFont typeface="Arial"/>
              <a:buChar char="•"/>
            </a:pPr>
            <a:r>
              <a:rPr lang="en-US" sz="1600" dirty="0" smtClean="0"/>
              <a:t>Graph Data Store - built on Apache </a:t>
            </a:r>
            <a:r>
              <a:rPr lang="en-US" sz="1600" dirty="0" err="1" smtClean="0"/>
              <a:t>Tinkerpop</a:t>
            </a:r>
            <a:r>
              <a:rPr lang="en-US" sz="1600" dirty="0" smtClean="0"/>
              <a:t> and is especially useful for modeling social networks.</a:t>
            </a:r>
          </a:p>
        </p:txBody>
      </p:sp>
    </p:spTree>
    <p:extLst>
      <p:ext uri="{BB962C8B-B14F-4D97-AF65-F5344CB8AC3E}">
        <p14:creationId xmlns:p14="http://schemas.microsoft.com/office/powerpoint/2010/main" val="5107466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 </a:t>
            </a:r>
            <a:endParaRPr lang="en-US" dirty="0"/>
          </a:p>
        </p:txBody>
      </p:sp>
      <p:sp>
        <p:nvSpPr>
          <p:cNvPr id="5" name="Title 4"/>
          <p:cNvSpPr txBox="1">
            <a:spLocks/>
          </p:cNvSpPr>
          <p:nvPr/>
        </p:nvSpPr>
        <p:spPr bwMode="auto">
          <a:xfrm>
            <a:off x="576009" y="2524062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en-US" sz="4500" dirty="0">
                <a:solidFill>
                  <a:schemeClr val="accent1">
                    <a:lumMod val="50000"/>
                  </a:schemeClr>
                </a:solidFill>
              </a:rPr>
              <a:t>Why Renovate?</a:t>
            </a:r>
            <a:endParaRPr lang="en-US" sz="4500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2735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5113" y="611188"/>
            <a:ext cx="8659368" cy="505352"/>
          </a:xfrm>
        </p:spPr>
        <p:txBody>
          <a:bodyPr/>
          <a:lstStyle/>
          <a:p>
            <a:r>
              <a:rPr lang="en-US" dirty="0" smtClean="0"/>
              <a:t>SQL Database Options</a:t>
            </a:r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141417" y="1291533"/>
            <a:ext cx="2865475" cy="1990840"/>
            <a:chOff x="273699" y="4162401"/>
            <a:chExt cx="2865475" cy="1990840"/>
          </a:xfrm>
        </p:grpSpPr>
        <p:pic>
          <p:nvPicPr>
            <p:cNvPr id="3" name="Picture 2" descr="SQL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3699" y="4162401"/>
              <a:ext cx="1473200" cy="1320800"/>
            </a:xfrm>
            <a:prstGeom prst="rect">
              <a:avLst/>
            </a:prstGeom>
          </p:spPr>
        </p:pic>
        <p:pic>
          <p:nvPicPr>
            <p:cNvPr id="7" name="Picture 6" descr="DB2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65974" y="4819741"/>
              <a:ext cx="1473200" cy="1333500"/>
            </a:xfrm>
            <a:prstGeom prst="rect">
              <a:avLst/>
            </a:prstGeom>
          </p:spPr>
        </p:pic>
      </p:grpSp>
      <p:grpSp>
        <p:nvGrpSpPr>
          <p:cNvPr id="9" name="Group 8"/>
          <p:cNvGrpSpPr/>
          <p:nvPr/>
        </p:nvGrpSpPr>
        <p:grpSpPr>
          <a:xfrm>
            <a:off x="157958" y="2797185"/>
            <a:ext cx="2822476" cy="3383061"/>
            <a:chOff x="316697" y="1381596"/>
            <a:chExt cx="2822476" cy="3383061"/>
          </a:xfrm>
        </p:grpSpPr>
        <p:pic>
          <p:nvPicPr>
            <p:cNvPr id="4" name="Picture 3" descr="PostgresCompose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6697" y="1381596"/>
              <a:ext cx="1460500" cy="1409700"/>
            </a:xfrm>
            <a:prstGeom prst="rect">
              <a:avLst/>
            </a:prstGeom>
          </p:spPr>
        </p:pic>
        <p:pic>
          <p:nvPicPr>
            <p:cNvPr id="5" name="Picture 4" descr="ClearDB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8869" y="2636309"/>
              <a:ext cx="1409700" cy="1320800"/>
            </a:xfrm>
            <a:prstGeom prst="rect">
              <a:avLst/>
            </a:prstGeom>
          </p:spPr>
        </p:pic>
        <p:pic>
          <p:nvPicPr>
            <p:cNvPr id="6" name="Picture 5" descr="Elephant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52215" y="2078538"/>
              <a:ext cx="1447800" cy="1219200"/>
            </a:xfrm>
            <a:prstGeom prst="rect">
              <a:avLst/>
            </a:prstGeom>
          </p:spPr>
        </p:pic>
        <p:pic>
          <p:nvPicPr>
            <p:cNvPr id="8" name="Picture 7" descr="MySQLExperimental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65973" y="3456557"/>
              <a:ext cx="1473200" cy="1308100"/>
            </a:xfrm>
            <a:prstGeom prst="rect">
              <a:avLst/>
            </a:prstGeom>
          </p:spPr>
        </p:pic>
      </p:grpSp>
      <p:sp>
        <p:nvSpPr>
          <p:cNvPr id="11" name="TextBox 10"/>
          <p:cNvSpPr txBox="1"/>
          <p:nvPr/>
        </p:nvSpPr>
        <p:spPr>
          <a:xfrm>
            <a:off x="3452562" y="1124534"/>
            <a:ext cx="5436794" cy="5421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000"/>
              </a:spcBef>
            </a:pPr>
            <a:r>
              <a:rPr lang="en-US" sz="1600" dirty="0" smtClean="0"/>
              <a:t>The SQL options for storing data vary by functionality and the amount of scaling and multi-tenancy that they support</a:t>
            </a:r>
          </a:p>
          <a:p>
            <a:pPr marL="285750" indent="-285750">
              <a:spcBef>
                <a:spcPts val="1000"/>
              </a:spcBef>
              <a:buFont typeface="Arial"/>
              <a:buChar char="•"/>
            </a:pPr>
            <a:r>
              <a:rPr lang="en-US" sz="1600" dirty="0" smtClean="0"/>
              <a:t>The SQL Database service provides a DB2 Database (not a DB2 Instance) that is unique to a space and suitable for low-volume applications</a:t>
            </a:r>
          </a:p>
          <a:p>
            <a:pPr marL="285750" indent="-285750">
              <a:spcBef>
                <a:spcPts val="1000"/>
              </a:spcBef>
              <a:buFont typeface="Arial"/>
              <a:buChar char="•"/>
            </a:pPr>
            <a:r>
              <a:rPr lang="en-US" sz="1600" dirty="0" smtClean="0"/>
              <a:t>The DB2 on Cloud Service provides a DB2 Instance that is unique to a space and can scale up to Enterprise sizes</a:t>
            </a:r>
          </a:p>
          <a:p>
            <a:pPr>
              <a:spcBef>
                <a:spcPts val="1000"/>
              </a:spcBef>
            </a:pPr>
            <a:r>
              <a:rPr lang="en-US" sz="1600" dirty="0" smtClean="0"/>
              <a:t>Both DB2 options are fully compatible with existing DB2 drivers and SQL syntax</a:t>
            </a:r>
          </a:p>
          <a:p>
            <a:pPr marL="285750" indent="-285750">
              <a:spcBef>
                <a:spcPts val="1000"/>
              </a:spcBef>
              <a:buFont typeface="Arial"/>
              <a:buChar char="•"/>
            </a:pPr>
            <a:r>
              <a:rPr lang="en-US" sz="1600" dirty="0" err="1" smtClean="0"/>
              <a:t>PostgreSQL</a:t>
            </a:r>
            <a:r>
              <a:rPr lang="en-US" sz="1600" dirty="0" smtClean="0"/>
              <a:t> on Compose and Elephant SQL (third party) provide implementations of </a:t>
            </a:r>
            <a:r>
              <a:rPr lang="en-US" sz="1600" dirty="0" err="1" smtClean="0"/>
              <a:t>Postgres</a:t>
            </a:r>
            <a:r>
              <a:rPr lang="en-US" sz="1600" dirty="0" smtClean="0"/>
              <a:t>. </a:t>
            </a:r>
          </a:p>
          <a:p>
            <a:pPr marL="285750" indent="-285750">
              <a:spcBef>
                <a:spcPts val="1000"/>
              </a:spcBef>
              <a:buFont typeface="Arial"/>
              <a:buChar char="•"/>
            </a:pPr>
            <a:r>
              <a:rPr lang="en-US" sz="1600" dirty="0" err="1" smtClean="0"/>
              <a:t>ClearDB</a:t>
            </a:r>
            <a:r>
              <a:rPr lang="en-US" sz="1600" dirty="0" smtClean="0"/>
              <a:t> and the (experimental) MySQL Service both provide implementations of MySQL</a:t>
            </a:r>
          </a:p>
          <a:p>
            <a:pPr>
              <a:spcBef>
                <a:spcPts val="1000"/>
              </a:spcBef>
            </a:pPr>
            <a:r>
              <a:rPr lang="en-US" sz="1600" dirty="0" smtClean="0"/>
              <a:t>In the end, the decision is usually based on what database the team (and their DBA’s) are most comfortable with.</a:t>
            </a:r>
          </a:p>
          <a:p>
            <a:pPr>
              <a:spcBef>
                <a:spcPts val="1000"/>
              </a:spcBef>
            </a:pPr>
            <a:endParaRPr lang="en-US" sz="1600" dirty="0" smtClean="0"/>
          </a:p>
        </p:txBody>
      </p:sp>
    </p:spTree>
    <p:extLst>
      <p:ext uri="{BB962C8B-B14F-4D97-AF65-F5344CB8AC3E}">
        <p14:creationId xmlns:p14="http://schemas.microsoft.com/office/powerpoint/2010/main" val="39318498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Storing Data Temporarily</a:t>
            </a:r>
            <a:endParaRPr lang="en-US" dirty="0"/>
          </a:p>
        </p:txBody>
      </p:sp>
      <p:pic>
        <p:nvPicPr>
          <p:cNvPr id="5" name="Picture 4" descr="SessionCach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868" y="1219653"/>
            <a:ext cx="1409700" cy="1257300"/>
          </a:xfrm>
          <a:prstGeom prst="rect">
            <a:avLst/>
          </a:prstGeom>
        </p:spPr>
      </p:pic>
      <p:pic>
        <p:nvPicPr>
          <p:cNvPr id="6" name="Picture 5" descr="DataCach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640" y="2620423"/>
            <a:ext cx="1422400" cy="1193800"/>
          </a:xfrm>
          <a:prstGeom prst="rect">
            <a:avLst/>
          </a:prstGeom>
        </p:spPr>
      </p:pic>
      <p:pic>
        <p:nvPicPr>
          <p:cNvPr id="7" name="Picture 6" descr="Memcached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568" y="3970393"/>
            <a:ext cx="1384300" cy="12065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830837" y="1362670"/>
            <a:ext cx="5688130" cy="46730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000"/>
              </a:spcBef>
            </a:pPr>
            <a:r>
              <a:rPr lang="en-US" sz="1600" dirty="0" smtClean="0"/>
              <a:t>For performance reasons (or for scalability of session-type data) you may find the need to store data for the duration of a user session</a:t>
            </a:r>
          </a:p>
          <a:p>
            <a:pPr>
              <a:spcBef>
                <a:spcPts val="1000"/>
              </a:spcBef>
            </a:pPr>
            <a:r>
              <a:rPr lang="en-US" sz="1600" dirty="0" smtClean="0"/>
              <a:t>There’s also the need to cache commonly accessed data rather than pull it from a database, especially a relational database.</a:t>
            </a:r>
          </a:p>
          <a:p>
            <a:pPr marL="285750" indent="-285750">
              <a:spcBef>
                <a:spcPts val="1000"/>
              </a:spcBef>
              <a:buFont typeface="Arial"/>
              <a:buChar char="•"/>
            </a:pPr>
            <a:r>
              <a:rPr lang="en-US" sz="1600" dirty="0" smtClean="0"/>
              <a:t>The Session Cache service is specific to the Liberty </a:t>
            </a:r>
            <a:r>
              <a:rPr lang="en-US" sz="1600" dirty="0" err="1" smtClean="0"/>
              <a:t>buildpack</a:t>
            </a:r>
            <a:r>
              <a:rPr lang="en-US" sz="1600" dirty="0" smtClean="0"/>
              <a:t> and implements the JEE Session API.</a:t>
            </a:r>
          </a:p>
          <a:p>
            <a:pPr marL="285750" indent="-285750">
              <a:spcBef>
                <a:spcPts val="1000"/>
              </a:spcBef>
              <a:buFont typeface="Arial"/>
              <a:buChar char="•"/>
            </a:pPr>
            <a:r>
              <a:rPr lang="en-US" sz="1600" dirty="0" smtClean="0"/>
              <a:t>The Data Cache service implements a highly available key-value cache with API’s for Java, Node and REST</a:t>
            </a:r>
          </a:p>
          <a:p>
            <a:pPr marL="285750" indent="-285750">
              <a:spcBef>
                <a:spcPts val="1000"/>
              </a:spcBef>
              <a:buFont typeface="Arial"/>
              <a:buChar char="•"/>
            </a:pPr>
            <a:r>
              <a:rPr lang="en-US" sz="1600" dirty="0" smtClean="0"/>
              <a:t>The </a:t>
            </a:r>
            <a:r>
              <a:rPr lang="en-US" sz="1600" dirty="0" err="1" smtClean="0"/>
              <a:t>Memcached</a:t>
            </a:r>
            <a:r>
              <a:rPr lang="en-US" sz="1600" dirty="0" smtClean="0"/>
              <a:t> service hosts a distributed key-value cache using the widely available </a:t>
            </a:r>
            <a:r>
              <a:rPr lang="en-US" sz="1600" dirty="0" err="1" smtClean="0"/>
              <a:t>Memcached</a:t>
            </a:r>
            <a:r>
              <a:rPr lang="en-US" sz="1600" dirty="0" smtClean="0"/>
              <a:t> API’s</a:t>
            </a:r>
          </a:p>
          <a:p>
            <a:pPr>
              <a:spcBef>
                <a:spcPts val="1000"/>
              </a:spcBef>
            </a:pPr>
            <a:r>
              <a:rPr lang="en-US" sz="1600" dirty="0" smtClean="0"/>
              <a:t>These should not be used as systems of record – they are explicitly unreliable and may suffer from any of the standard problems (staleness, </a:t>
            </a:r>
            <a:r>
              <a:rPr lang="en-US" sz="1600" dirty="0" err="1" smtClean="0"/>
              <a:t>etc</a:t>
            </a:r>
            <a:r>
              <a:rPr lang="en-US" sz="1600" dirty="0" smtClean="0"/>
              <a:t>) that distributed caches suffer from.  A Cache is not a database!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373511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Communicating between services asynchronously</a:t>
            </a:r>
            <a:endParaRPr lang="en-US" dirty="0"/>
          </a:p>
        </p:txBody>
      </p:sp>
      <p:pic>
        <p:nvPicPr>
          <p:cNvPr id="5" name="Picture 4" descr="MQLigh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970" y="1694345"/>
            <a:ext cx="1384300" cy="1193800"/>
          </a:xfrm>
          <a:prstGeom prst="rect">
            <a:avLst/>
          </a:prstGeom>
        </p:spPr>
      </p:pic>
      <p:pic>
        <p:nvPicPr>
          <p:cNvPr id="6" name="Picture 5" descr="CloudAMQP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742" y="3031085"/>
            <a:ext cx="1397000" cy="1219200"/>
          </a:xfrm>
          <a:prstGeom prst="rect">
            <a:avLst/>
          </a:prstGeom>
        </p:spPr>
      </p:pic>
      <p:pic>
        <p:nvPicPr>
          <p:cNvPr id="7" name="Picture 6" descr="RabbitExperimental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042" y="4343485"/>
            <a:ext cx="1422400" cy="13462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997460" y="1389130"/>
            <a:ext cx="6878669" cy="5175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000"/>
              </a:spcBef>
            </a:pPr>
            <a:r>
              <a:rPr lang="en-US" sz="1600" dirty="0" smtClean="0"/>
              <a:t>Sometimes there is the need to add </a:t>
            </a:r>
            <a:r>
              <a:rPr lang="en-US" sz="1600" dirty="0" err="1" smtClean="0"/>
              <a:t>asynchronicity</a:t>
            </a:r>
            <a:r>
              <a:rPr lang="en-US" sz="1600" dirty="0" smtClean="0"/>
              <a:t> between stages of a business application.  For instance, commonly a web site will need immediate response, while processing an order could be an operation that takes hours or days.</a:t>
            </a:r>
          </a:p>
          <a:p>
            <a:pPr>
              <a:spcBef>
                <a:spcPts val="1000"/>
              </a:spcBef>
            </a:pPr>
            <a:r>
              <a:rPr lang="en-US" sz="1600" dirty="0" smtClean="0"/>
              <a:t>Asynchronous messaging systems allow different services to run at  different speeds</a:t>
            </a:r>
          </a:p>
          <a:p>
            <a:pPr>
              <a:spcBef>
                <a:spcPts val="1000"/>
              </a:spcBef>
            </a:pPr>
            <a:endParaRPr lang="en-US" sz="1600" dirty="0"/>
          </a:p>
          <a:p>
            <a:pPr marL="285750" indent="-285750">
              <a:spcBef>
                <a:spcPts val="1000"/>
              </a:spcBef>
              <a:buFont typeface="Arial"/>
              <a:buChar char="•"/>
            </a:pPr>
            <a:r>
              <a:rPr lang="en-US" sz="1600" dirty="0" err="1" smtClean="0"/>
              <a:t>MQLight</a:t>
            </a:r>
            <a:r>
              <a:rPr lang="en-US" sz="1600" dirty="0" smtClean="0"/>
              <a:t> is a fully-featured AMQP-based messaging engine with clients for Java, Node, Ruby</a:t>
            </a:r>
            <a:r>
              <a:rPr lang="en-US" sz="1600" dirty="0"/>
              <a:t> </a:t>
            </a:r>
            <a:r>
              <a:rPr lang="en-US" sz="1600" dirty="0" smtClean="0"/>
              <a:t>and Python  </a:t>
            </a:r>
          </a:p>
          <a:p>
            <a:pPr marL="285750" indent="-285750">
              <a:spcBef>
                <a:spcPts val="1000"/>
              </a:spcBef>
              <a:buFont typeface="Arial"/>
              <a:buChar char="•"/>
            </a:pPr>
            <a:r>
              <a:rPr lang="en-US" sz="1600" dirty="0" err="1" smtClean="0"/>
              <a:t>CloudAMQP</a:t>
            </a:r>
            <a:r>
              <a:rPr lang="en-US" sz="1600" dirty="0" smtClean="0"/>
              <a:t> hosts the open-source </a:t>
            </a:r>
            <a:r>
              <a:rPr lang="en-US" sz="1600" dirty="0" err="1" smtClean="0"/>
              <a:t>RabbitMQ</a:t>
            </a:r>
            <a:r>
              <a:rPr lang="en-US" sz="1600" dirty="0" smtClean="0"/>
              <a:t> AMQP-based messaging engine</a:t>
            </a:r>
          </a:p>
          <a:p>
            <a:pPr marL="285750" indent="-285750">
              <a:spcBef>
                <a:spcPts val="1000"/>
              </a:spcBef>
              <a:buFont typeface="Arial"/>
              <a:buChar char="•"/>
            </a:pPr>
            <a:r>
              <a:rPr lang="en-US" sz="1600" dirty="0" smtClean="0"/>
              <a:t>There is also an experimental </a:t>
            </a:r>
            <a:r>
              <a:rPr lang="en-US" sz="1600" dirty="0" err="1" smtClean="0"/>
              <a:t>RabbitMQ</a:t>
            </a:r>
            <a:r>
              <a:rPr lang="en-US" sz="1600" dirty="0" smtClean="0"/>
              <a:t> Service available from Bluemix Labs.</a:t>
            </a:r>
          </a:p>
          <a:p>
            <a:pPr marL="285750" indent="-285750">
              <a:spcBef>
                <a:spcPts val="1000"/>
              </a:spcBef>
              <a:buFont typeface="Arial"/>
              <a:buChar char="•"/>
            </a:pPr>
            <a:endParaRPr lang="en-US" sz="1600" dirty="0"/>
          </a:p>
          <a:p>
            <a:pPr>
              <a:spcBef>
                <a:spcPts val="1000"/>
              </a:spcBef>
            </a:pPr>
            <a:r>
              <a:rPr lang="en-US" sz="1600" dirty="0" smtClean="0"/>
              <a:t>None of these solutions is capable of being an Enterprise messaging solution or tying to those – you still need to use MQ Series and the Secure Gateway for that.</a:t>
            </a:r>
          </a:p>
        </p:txBody>
      </p:sp>
    </p:spTree>
    <p:extLst>
      <p:ext uri="{BB962C8B-B14F-4D97-AF65-F5344CB8AC3E}">
        <p14:creationId xmlns:p14="http://schemas.microsoft.com/office/powerpoint/2010/main" val="29005586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Communicate with the world outside Bluemix (Gateways)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994526" y="1445137"/>
            <a:ext cx="5803342" cy="4499572"/>
          </a:xfrm>
        </p:spPr>
        <p:txBody>
          <a:bodyPr/>
          <a:lstStyle/>
          <a:p>
            <a:endParaRPr lang="en-US" dirty="0" smtClean="0"/>
          </a:p>
          <a:p>
            <a:r>
              <a:rPr lang="en-US" dirty="0" smtClean="0"/>
              <a:t>A Gateway allows you to bridge between code running inside a Bluemix runtime and people and services that exist outside the Bluemix environment.</a:t>
            </a:r>
          </a:p>
          <a:p>
            <a:pPr marL="0" indent="0">
              <a:buNone/>
            </a:pPr>
            <a:endParaRPr lang="en-US" dirty="0" smtClean="0"/>
          </a:p>
          <a:p>
            <a:pPr lvl="1"/>
            <a:r>
              <a:rPr lang="en-US" dirty="0" err="1" smtClean="0"/>
              <a:t>Twilio</a:t>
            </a:r>
            <a:r>
              <a:rPr lang="en-US" dirty="0" smtClean="0"/>
              <a:t> allows you to communicate via Voice and SMS</a:t>
            </a:r>
          </a:p>
          <a:p>
            <a:pPr lvl="1"/>
            <a:r>
              <a:rPr lang="en-US" dirty="0" err="1" smtClean="0"/>
              <a:t>SendGrid</a:t>
            </a:r>
            <a:r>
              <a:rPr lang="en-US" dirty="0" smtClean="0"/>
              <a:t> allows you to communicate via Email</a:t>
            </a:r>
          </a:p>
          <a:p>
            <a:pPr lvl="1"/>
            <a:r>
              <a:rPr lang="en-US" dirty="0" smtClean="0"/>
              <a:t>IOT allows you to send and receive MQTT messages through the Internet Of Things Foundation</a:t>
            </a:r>
          </a:p>
          <a:p>
            <a:pPr lvl="1"/>
            <a:r>
              <a:rPr lang="en-US" dirty="0" smtClean="0"/>
              <a:t>API Management allows you to create Bluemix services from existing API’s in your enterprise and to manage those API’s</a:t>
            </a:r>
          </a:p>
          <a:p>
            <a:pPr lvl="1"/>
            <a:r>
              <a:rPr lang="en-US" dirty="0" smtClean="0"/>
              <a:t>Secure Gateway allows you to connect to resources behind your corporate firewall</a:t>
            </a:r>
          </a:p>
          <a:p>
            <a:pPr marL="342900" lvl="1" indent="0">
              <a:buNone/>
            </a:pPr>
            <a:endParaRPr lang="en-US" dirty="0" smtClean="0"/>
          </a:p>
          <a:p>
            <a:r>
              <a:rPr lang="en-US" dirty="0" smtClean="0"/>
              <a:t>While </a:t>
            </a:r>
            <a:r>
              <a:rPr lang="en-US" dirty="0" err="1" smtClean="0"/>
              <a:t>Twilio</a:t>
            </a:r>
            <a:r>
              <a:rPr lang="en-US" dirty="0" smtClean="0"/>
              <a:t> and </a:t>
            </a:r>
            <a:r>
              <a:rPr lang="en-US" dirty="0" err="1" smtClean="0"/>
              <a:t>SendGrid</a:t>
            </a:r>
            <a:r>
              <a:rPr lang="en-US" dirty="0" smtClean="0"/>
              <a:t> normally act as </a:t>
            </a:r>
            <a:r>
              <a:rPr lang="en-US" i="1" dirty="0" smtClean="0"/>
              <a:t>Data Sinks </a:t>
            </a:r>
            <a:r>
              <a:rPr lang="en-US" dirty="0" smtClean="0"/>
              <a:t>the Secure Gateway may support limited cases of bidirectional communication </a:t>
            </a:r>
            <a:endParaRPr lang="en-US" dirty="0"/>
          </a:p>
        </p:txBody>
      </p:sp>
      <p:pic>
        <p:nvPicPr>
          <p:cNvPr id="5" name="Picture 4" descr="APIManagemen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19" y="1278119"/>
            <a:ext cx="1346200" cy="1244600"/>
          </a:xfrm>
          <a:prstGeom prst="rect">
            <a:avLst/>
          </a:prstGeom>
        </p:spPr>
      </p:pic>
      <p:pic>
        <p:nvPicPr>
          <p:cNvPr id="6" name="Picture 5" descr="SecureGateway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19" y="2494200"/>
            <a:ext cx="1422400" cy="1193800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1434044" y="1866107"/>
            <a:ext cx="1564740" cy="2408293"/>
            <a:chOff x="591834" y="823371"/>
            <a:chExt cx="1564740" cy="2408293"/>
          </a:xfrm>
        </p:grpSpPr>
        <p:pic>
          <p:nvPicPr>
            <p:cNvPr id="4" name="Picture 3" descr="Twilio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2574" y="823371"/>
              <a:ext cx="1524000" cy="1333500"/>
            </a:xfrm>
            <a:prstGeom prst="rect">
              <a:avLst/>
            </a:prstGeom>
          </p:spPr>
        </p:pic>
        <p:pic>
          <p:nvPicPr>
            <p:cNvPr id="7" name="Picture 6" descr="Sendgrid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1834" y="2050564"/>
              <a:ext cx="1473200" cy="1181100"/>
            </a:xfrm>
            <a:prstGeom prst="rect">
              <a:avLst/>
            </a:prstGeom>
          </p:spPr>
        </p:pic>
      </p:grpSp>
      <p:pic>
        <p:nvPicPr>
          <p:cNvPr id="10" name="Picture 9" descr="InternetOfThings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12" y="3675647"/>
            <a:ext cx="1435100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9309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Validating, Cleansing and Converting Data</a:t>
            </a:r>
            <a:endParaRPr lang="en-US" dirty="0"/>
          </a:p>
        </p:txBody>
      </p:sp>
      <p:pic>
        <p:nvPicPr>
          <p:cNvPr id="5" name="Picture 4" descr="Datawork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0921" y="2292857"/>
            <a:ext cx="1562100" cy="1346200"/>
          </a:xfrm>
          <a:prstGeom prst="rect">
            <a:avLst/>
          </a:prstGeom>
        </p:spPr>
      </p:pic>
      <p:pic>
        <p:nvPicPr>
          <p:cNvPr id="4" name="Picture 3" descr="Geocodin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327" y="1524998"/>
            <a:ext cx="1473200" cy="1320800"/>
          </a:xfrm>
          <a:prstGeom prst="rect">
            <a:avLst/>
          </a:prstGeom>
        </p:spPr>
      </p:pic>
      <p:pic>
        <p:nvPicPr>
          <p:cNvPr id="6" name="Picture 5" descr="NaturalLanguageTranslatio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511" y="3072885"/>
            <a:ext cx="1346200" cy="1320800"/>
          </a:xfrm>
          <a:prstGeom prst="rect">
            <a:avLst/>
          </a:prstGeom>
        </p:spPr>
      </p:pic>
      <p:pic>
        <p:nvPicPr>
          <p:cNvPr id="7" name="Picture 6" descr="PresenceInsights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6032" y="4074695"/>
            <a:ext cx="1460500" cy="11557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888090" y="1455483"/>
            <a:ext cx="4892842" cy="4801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000"/>
              </a:spcBef>
              <a:buFont typeface="Arial"/>
              <a:buChar char="•"/>
            </a:pPr>
            <a:r>
              <a:rPr lang="en-US" sz="1600" dirty="0" smtClean="0"/>
              <a:t>The Pitney-Bowes Geocoding and Reverse Geocoding services map GPS coordinates to postal addresses, and vice versa</a:t>
            </a:r>
          </a:p>
          <a:p>
            <a:pPr marL="285750" indent="-285750">
              <a:spcBef>
                <a:spcPts val="1000"/>
              </a:spcBef>
              <a:buFont typeface="Arial"/>
              <a:buChar char="•"/>
            </a:pPr>
            <a:r>
              <a:rPr lang="en-US" sz="1600" dirty="0" err="1" smtClean="0"/>
              <a:t>DataWorks</a:t>
            </a:r>
            <a:r>
              <a:rPr lang="en-US" sz="1600" dirty="0" smtClean="0"/>
              <a:t> allows you to move data from one database to another and also validates postal addresses</a:t>
            </a:r>
          </a:p>
          <a:p>
            <a:pPr marL="285750" indent="-285750">
              <a:spcBef>
                <a:spcPts val="1000"/>
              </a:spcBef>
              <a:buFont typeface="Arial"/>
              <a:buChar char="•"/>
            </a:pPr>
            <a:r>
              <a:rPr lang="en-US" sz="1600" dirty="0" smtClean="0"/>
              <a:t>Watson Language Translation converts text between several natural languages</a:t>
            </a:r>
          </a:p>
          <a:p>
            <a:pPr marL="285750" indent="-285750">
              <a:spcBef>
                <a:spcPts val="1000"/>
              </a:spcBef>
              <a:buFont typeface="Arial"/>
              <a:buChar char="•"/>
            </a:pPr>
            <a:r>
              <a:rPr lang="en-US" sz="1600" dirty="0" smtClean="0"/>
              <a:t>Presence Insights helps you </a:t>
            </a:r>
            <a:r>
              <a:rPr lang="en-US" sz="1600" dirty="0" err="1" smtClean="0"/>
              <a:t>Geolocate</a:t>
            </a:r>
            <a:r>
              <a:rPr lang="en-US" sz="1600" dirty="0" smtClean="0"/>
              <a:t> a user’s device within a venue to provide them with location-specific information</a:t>
            </a:r>
          </a:p>
          <a:p>
            <a:pPr marL="285750" indent="-285750">
              <a:spcBef>
                <a:spcPts val="1000"/>
              </a:spcBef>
              <a:buFont typeface="Arial"/>
              <a:buChar char="•"/>
            </a:pPr>
            <a:r>
              <a:rPr lang="en-US" sz="1600" dirty="0" err="1" smtClean="0"/>
              <a:t>Geospacial</a:t>
            </a:r>
            <a:r>
              <a:rPr lang="en-US" sz="1600" dirty="0" smtClean="0"/>
              <a:t> analytics gives you MQTT notification when a device moves within a bounded area</a:t>
            </a:r>
          </a:p>
          <a:p>
            <a:pPr>
              <a:spcBef>
                <a:spcPts val="1000"/>
              </a:spcBef>
            </a:pPr>
            <a:endParaRPr lang="en-US" sz="1600" dirty="0" smtClean="0"/>
          </a:p>
          <a:p>
            <a:pPr>
              <a:spcBef>
                <a:spcPts val="1000"/>
              </a:spcBef>
            </a:pPr>
            <a:endParaRPr lang="en-US" sz="1600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477023" y="5767511"/>
            <a:ext cx="8287345" cy="7130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1000"/>
              </a:spcBef>
            </a:pPr>
            <a:r>
              <a:rPr lang="en-US" sz="1600" b="1" dirty="0" smtClean="0"/>
              <a:t>Think of these as pipes or filters in a data pathway.  Either you’re moving data from</a:t>
            </a:r>
          </a:p>
          <a:p>
            <a:pPr>
              <a:spcBef>
                <a:spcPts val="1000"/>
              </a:spcBef>
            </a:pPr>
            <a:r>
              <a:rPr lang="en-US" sz="1600" b="1" dirty="0"/>
              <a:t>o</a:t>
            </a:r>
            <a:r>
              <a:rPr lang="en-US" sz="1600" b="1" dirty="0" smtClean="0"/>
              <a:t>ne place to another, or changing, converting or augmenting that data</a:t>
            </a:r>
          </a:p>
        </p:txBody>
      </p:sp>
      <p:pic>
        <p:nvPicPr>
          <p:cNvPr id="3" name="Picture 2" descr="GeospacialAnalytics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366" y="4476782"/>
            <a:ext cx="13589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4153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500" dirty="0" smtClean="0">
                <a:solidFill>
                  <a:schemeClr val="accent1">
                    <a:lumMod val="50000"/>
                  </a:schemeClr>
                </a:solidFill>
              </a:rPr>
              <a:t>Why renovate or migrate?</a:t>
            </a:r>
            <a:endParaRPr lang="en-US" sz="35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257" y="1385181"/>
            <a:ext cx="8650224" cy="4499572"/>
          </a:xfrm>
        </p:spPr>
        <p:txBody>
          <a:bodyPr/>
          <a:lstStyle/>
          <a:p>
            <a:pPr marL="0" indent="0">
              <a:buNone/>
            </a:pPr>
            <a:r>
              <a:rPr lang="en-US" sz="2600" dirty="0" smtClean="0"/>
              <a:t>Three reasons :</a:t>
            </a:r>
          </a:p>
          <a:p>
            <a:endParaRPr lang="en-US" sz="2600" dirty="0" smtClean="0"/>
          </a:p>
          <a:p>
            <a:pPr lvl="1"/>
            <a:r>
              <a:rPr lang="en-US" sz="2600" dirty="0" smtClean="0"/>
              <a:t>“Front-end </a:t>
            </a:r>
            <a:r>
              <a:rPr lang="en-US" sz="2600" dirty="0" smtClean="0"/>
              <a:t>renovation” </a:t>
            </a:r>
            <a:r>
              <a:rPr lang="en-US" sz="2600" dirty="0" smtClean="0"/>
              <a:t>: </a:t>
            </a:r>
            <a:r>
              <a:rPr lang="en-US" sz="2600" dirty="0"/>
              <a:t>B</a:t>
            </a:r>
            <a:r>
              <a:rPr lang="en-US" sz="2600" dirty="0" smtClean="0"/>
              <a:t>uilding </a:t>
            </a:r>
            <a:r>
              <a:rPr lang="en-US" sz="2600" dirty="0" smtClean="0"/>
              <a:t>a new </a:t>
            </a:r>
            <a:r>
              <a:rPr lang="en-US" sz="2600" dirty="0" smtClean="0"/>
              <a:t>UI.</a:t>
            </a:r>
          </a:p>
          <a:p>
            <a:pPr lvl="1"/>
            <a:endParaRPr lang="en-US" sz="2600" dirty="0" smtClean="0"/>
          </a:p>
          <a:p>
            <a:pPr lvl="1"/>
            <a:r>
              <a:rPr lang="en-US" sz="2600" dirty="0"/>
              <a:t>L</a:t>
            </a:r>
            <a:r>
              <a:rPr lang="en-US" sz="2600" dirty="0" smtClean="0"/>
              <a:t>ot </a:t>
            </a:r>
            <a:r>
              <a:rPr lang="en-US" sz="2600" dirty="0" smtClean="0"/>
              <a:t>of options </a:t>
            </a:r>
            <a:r>
              <a:rPr lang="en-US" sz="2600" dirty="0" smtClean="0"/>
              <a:t>in </a:t>
            </a:r>
            <a:r>
              <a:rPr lang="en-US" sz="2600" dirty="0" err="1" smtClean="0"/>
              <a:t>Bluemix</a:t>
            </a:r>
            <a:r>
              <a:rPr lang="en-US" sz="2600" dirty="0" smtClean="0"/>
              <a:t> for </a:t>
            </a:r>
            <a:r>
              <a:rPr lang="en-US" sz="2600" dirty="0" smtClean="0"/>
              <a:t>front-end </a:t>
            </a:r>
            <a:r>
              <a:rPr lang="en-US" sz="2600" dirty="0" smtClean="0"/>
              <a:t>development.</a:t>
            </a:r>
          </a:p>
          <a:p>
            <a:pPr lvl="1"/>
            <a:endParaRPr lang="en-US" sz="2600" dirty="0" smtClean="0"/>
          </a:p>
          <a:p>
            <a:pPr lvl="1"/>
            <a:r>
              <a:rPr lang="en-US" sz="2600" dirty="0" smtClean="0"/>
              <a:t>“Full </a:t>
            </a:r>
            <a:r>
              <a:rPr lang="en-US" sz="2600" dirty="0" smtClean="0"/>
              <a:t>renovation” </a:t>
            </a:r>
            <a:r>
              <a:rPr lang="en-US" sz="2600" dirty="0" smtClean="0"/>
              <a:t>: Taking </a:t>
            </a:r>
            <a:r>
              <a:rPr lang="en-US" sz="2600" dirty="0" smtClean="0"/>
              <a:t>advantage of </a:t>
            </a:r>
            <a:r>
              <a:rPr lang="en-US" sz="2600" dirty="0"/>
              <a:t>M</a:t>
            </a:r>
            <a:r>
              <a:rPr lang="en-US" sz="2600" dirty="0" smtClean="0"/>
              <a:t>odern programming, Scaling &amp; </a:t>
            </a:r>
            <a:r>
              <a:rPr lang="en-US" sz="2600" dirty="0" smtClean="0"/>
              <a:t>Services in </a:t>
            </a:r>
            <a:r>
              <a:rPr lang="en-US" sz="2600" dirty="0" err="1" smtClean="0"/>
              <a:t>Bluemix</a:t>
            </a:r>
            <a:r>
              <a:rPr lang="en-US" sz="2600" dirty="0" smtClean="0"/>
              <a:t>.</a:t>
            </a:r>
            <a:endParaRPr lang="en-US" sz="26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1276" y="4327862"/>
            <a:ext cx="2114318" cy="2114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3854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555" y="548946"/>
            <a:ext cx="8659368" cy="711819"/>
          </a:xfrm>
        </p:spPr>
        <p:txBody>
          <a:bodyPr/>
          <a:lstStyle/>
          <a:p>
            <a:pPr algn="ctr"/>
            <a:r>
              <a:rPr lang="en-US" sz="3500" dirty="0">
                <a:solidFill>
                  <a:schemeClr val="accent1">
                    <a:lumMod val="50000"/>
                  </a:schemeClr>
                </a:solidFill>
              </a:rPr>
              <a:t>Front-End </a:t>
            </a:r>
            <a:r>
              <a:rPr lang="en-US" sz="3500" dirty="0" smtClean="0">
                <a:solidFill>
                  <a:schemeClr val="accent1">
                    <a:lumMod val="50000"/>
                  </a:schemeClr>
                </a:solidFill>
              </a:rPr>
              <a:t>Renovation</a:t>
            </a:r>
            <a:endParaRPr lang="en-US" sz="35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6699" y="1430448"/>
            <a:ext cx="8650224" cy="4897925"/>
          </a:xfrm>
        </p:spPr>
        <p:txBody>
          <a:bodyPr/>
          <a:lstStyle/>
          <a:p>
            <a:r>
              <a:rPr lang="en-US" sz="2400" dirty="0" smtClean="0"/>
              <a:t>Building </a:t>
            </a:r>
            <a:r>
              <a:rPr lang="en-US" sz="2400" dirty="0" smtClean="0"/>
              <a:t>a Mobile </a:t>
            </a:r>
            <a:r>
              <a:rPr lang="en-US" sz="2400" dirty="0"/>
              <a:t>A</a:t>
            </a:r>
            <a:r>
              <a:rPr lang="en-US" sz="2400" dirty="0" smtClean="0"/>
              <a:t>pp </a:t>
            </a:r>
            <a:r>
              <a:rPr lang="en-US" sz="2400" dirty="0" smtClean="0"/>
              <a:t>(Hybrid or Native) using </a:t>
            </a:r>
            <a:r>
              <a:rPr lang="en-US" sz="2400" dirty="0" smtClean="0"/>
              <a:t>Mobile features</a:t>
            </a:r>
            <a:endParaRPr lang="en-US" sz="2400" dirty="0" smtClean="0"/>
          </a:p>
          <a:p>
            <a:r>
              <a:rPr lang="en-US" sz="2400" dirty="0" smtClean="0"/>
              <a:t>Building a </a:t>
            </a:r>
            <a:r>
              <a:rPr lang="en-US" sz="2400" dirty="0" smtClean="0"/>
              <a:t>modern </a:t>
            </a:r>
            <a:r>
              <a:rPr lang="en-US" sz="2400" dirty="0" smtClean="0"/>
              <a:t>Web </a:t>
            </a:r>
            <a:r>
              <a:rPr lang="en-US" sz="2400" dirty="0" smtClean="0"/>
              <a:t>App</a:t>
            </a:r>
            <a:r>
              <a:rPr lang="en-US" sz="2400" dirty="0" smtClean="0"/>
              <a:t> </a:t>
            </a:r>
            <a:r>
              <a:rPr lang="en-US" sz="2400" dirty="0" smtClean="0"/>
              <a:t>using Angular and Node</a:t>
            </a:r>
          </a:p>
          <a:p>
            <a:r>
              <a:rPr lang="en-US" sz="2400" dirty="0" smtClean="0"/>
              <a:t>Exposing a </a:t>
            </a:r>
            <a:r>
              <a:rPr lang="en-US" sz="2400" dirty="0" smtClean="0"/>
              <a:t>public </a:t>
            </a:r>
            <a:r>
              <a:rPr lang="en-US" sz="2400" dirty="0" smtClean="0"/>
              <a:t>API </a:t>
            </a:r>
            <a:r>
              <a:rPr lang="en-US" sz="2400" dirty="0" smtClean="0"/>
              <a:t>using </a:t>
            </a:r>
            <a:r>
              <a:rPr lang="en-US" sz="2400" dirty="0" err="1" smtClean="0"/>
              <a:t>Bluemix</a:t>
            </a:r>
            <a:r>
              <a:rPr lang="en-US" sz="2400" dirty="0" smtClean="0"/>
              <a:t> for external clients</a:t>
            </a:r>
            <a:endParaRPr lang="en-US" sz="2400" dirty="0" smtClean="0"/>
          </a:p>
          <a:p>
            <a:r>
              <a:rPr lang="en-US" sz="2400" dirty="0" smtClean="0"/>
              <a:t>How ? Use Design </a:t>
            </a:r>
            <a:r>
              <a:rPr lang="en-US" sz="2400" dirty="0" smtClean="0"/>
              <a:t>Thinking </a:t>
            </a:r>
            <a:r>
              <a:rPr lang="en-US" sz="2400" dirty="0" smtClean="0"/>
              <a:t>: don’t take existing web page</a:t>
            </a:r>
            <a:endParaRPr lang="en-US" sz="2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1347" y="4557732"/>
            <a:ext cx="2429577" cy="1397007"/>
          </a:xfrm>
          <a:prstGeom prst="rect">
            <a:avLst/>
          </a:prstGeom>
        </p:spPr>
      </p:pic>
      <p:sp>
        <p:nvSpPr>
          <p:cNvPr id="10" name="Oval 9"/>
          <p:cNvSpPr/>
          <p:nvPr/>
        </p:nvSpPr>
        <p:spPr>
          <a:xfrm>
            <a:off x="4147429" y="4454869"/>
            <a:ext cx="1148728" cy="1136073"/>
          </a:xfrm>
          <a:prstGeom prst="ellipse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cxnSp>
        <p:nvCxnSpPr>
          <p:cNvPr id="11" name="Straight Arrow Connector 10"/>
          <p:cNvCxnSpPr>
            <a:stCxn id="10" idx="2"/>
          </p:cNvCxnSpPr>
          <p:nvPr/>
        </p:nvCxnSpPr>
        <p:spPr>
          <a:xfrm flipH="1" flipV="1">
            <a:off x="3161466" y="5019671"/>
            <a:ext cx="985963" cy="3235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arrow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" name="Rectangle 11"/>
          <p:cNvSpPr/>
          <p:nvPr/>
        </p:nvSpPr>
        <p:spPr>
          <a:xfrm>
            <a:off x="1370224" y="4284021"/>
            <a:ext cx="4809484" cy="1730292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pic>
        <p:nvPicPr>
          <p:cNvPr id="14" name="Picture 13" descr="APIManagement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555" y="4415766"/>
            <a:ext cx="1346200" cy="12446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77647" y="4235824"/>
            <a:ext cx="1016000" cy="10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371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500" dirty="0">
                <a:solidFill>
                  <a:schemeClr val="accent1">
                    <a:lumMod val="50000"/>
                  </a:schemeClr>
                </a:solidFill>
              </a:rPr>
              <a:t>Full </a:t>
            </a:r>
            <a:r>
              <a:rPr lang="en-US" sz="3500" dirty="0" smtClean="0">
                <a:solidFill>
                  <a:schemeClr val="accent1">
                    <a:lumMod val="50000"/>
                  </a:schemeClr>
                </a:solidFill>
              </a:rPr>
              <a:t>Renovation</a:t>
            </a:r>
            <a:endParaRPr lang="en-US" sz="35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" y="1367073"/>
            <a:ext cx="3809237" cy="4702392"/>
          </a:xfrm>
        </p:spPr>
        <p:txBody>
          <a:bodyPr/>
          <a:lstStyle/>
          <a:p>
            <a:r>
              <a:rPr lang="en-US" dirty="0" smtClean="0"/>
              <a:t>Benefits: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Migrating </a:t>
            </a:r>
            <a:r>
              <a:rPr lang="en-US" dirty="0" smtClean="0"/>
              <a:t>to </a:t>
            </a:r>
            <a:r>
              <a:rPr lang="en-US" dirty="0" smtClean="0"/>
              <a:t>newer </a:t>
            </a:r>
            <a:r>
              <a:rPr lang="en-US" dirty="0" smtClean="0"/>
              <a:t>JEE </a:t>
            </a:r>
            <a:r>
              <a:rPr lang="en-US" dirty="0" smtClean="0"/>
              <a:t>features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Modernizing caching infrastructure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Modernizing </a:t>
            </a:r>
            <a:r>
              <a:rPr lang="en-US" dirty="0" smtClean="0"/>
              <a:t>database infrastructure</a:t>
            </a:r>
          </a:p>
          <a:p>
            <a:pPr lvl="1"/>
            <a:endParaRPr lang="en-US" dirty="0" smtClean="0"/>
          </a:p>
          <a:p>
            <a:pPr lvl="1"/>
            <a:r>
              <a:rPr lang="en-US" dirty="0"/>
              <a:t>Modernizing monitoring infrastructure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Using</a:t>
            </a:r>
            <a:r>
              <a:rPr lang="en-US" dirty="0" smtClean="0"/>
              <a:t> </a:t>
            </a:r>
            <a:r>
              <a:rPr lang="en-US" dirty="0" smtClean="0"/>
              <a:t>APIs instead of directly connecting to back-end </a:t>
            </a:r>
            <a:r>
              <a:rPr lang="en-US" dirty="0" smtClean="0"/>
              <a:t>services</a:t>
            </a:r>
          </a:p>
          <a:p>
            <a:pPr marL="34290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Taking advantage of a </a:t>
            </a:r>
            <a:r>
              <a:rPr lang="en-US" dirty="0" err="1" smtClean="0"/>
              <a:t>DevOps</a:t>
            </a:r>
            <a:r>
              <a:rPr lang="en-US" dirty="0" smtClean="0"/>
              <a:t> Pipeline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6775" y="1294646"/>
            <a:ext cx="5325019" cy="380245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066551" y="5270976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developer.ibm.com</a:t>
            </a:r>
            <a:r>
              <a:rPr lang="en-US" dirty="0"/>
              <a:t>/</a:t>
            </a:r>
            <a:r>
              <a:rPr lang="en-US" dirty="0" err="1"/>
              <a:t>bluemix</a:t>
            </a:r>
            <a:r>
              <a:rPr lang="en-US" dirty="0"/>
              <a:t>/docs/actionable-architecture-building-web-application-hosting-cloud-foundry/</a:t>
            </a:r>
          </a:p>
        </p:txBody>
      </p:sp>
    </p:spTree>
    <p:extLst>
      <p:ext uri="{BB962C8B-B14F-4D97-AF65-F5344CB8AC3E}">
        <p14:creationId xmlns:p14="http://schemas.microsoft.com/office/powerpoint/2010/main" val="3798589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 </a:t>
            </a:r>
            <a:endParaRPr lang="en-US" dirty="0"/>
          </a:p>
        </p:txBody>
      </p:sp>
      <p:sp>
        <p:nvSpPr>
          <p:cNvPr id="5" name="Title 4"/>
          <p:cNvSpPr txBox="1">
            <a:spLocks/>
          </p:cNvSpPr>
          <p:nvPr/>
        </p:nvSpPr>
        <p:spPr bwMode="auto">
          <a:xfrm>
            <a:off x="0" y="2524062"/>
            <a:ext cx="9144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en-US" sz="4500" dirty="0">
                <a:solidFill>
                  <a:schemeClr val="accent1">
                    <a:lumMod val="50000"/>
                  </a:schemeClr>
                </a:solidFill>
              </a:rPr>
              <a:t>Considerations for Cloud Readiness</a:t>
            </a:r>
            <a:endParaRPr lang="en-US" sz="4500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6470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000" dirty="0">
                <a:solidFill>
                  <a:schemeClr val="accent1">
                    <a:lumMod val="50000"/>
                  </a:schemeClr>
                </a:solidFill>
              </a:rPr>
              <a:t>What does moving to Cloud </a:t>
            </a:r>
            <a:r>
              <a:rPr lang="en-US" sz="3000" dirty="0">
                <a:solidFill>
                  <a:schemeClr val="accent1">
                    <a:lumMod val="50000"/>
                  </a:schemeClr>
                </a:solidFill>
              </a:rPr>
              <a:t>mean?</a:t>
            </a:r>
            <a:endParaRPr lang="en-US" sz="3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" y="1344783"/>
            <a:ext cx="9143999" cy="4499572"/>
          </a:xfrm>
        </p:spPr>
        <p:txBody>
          <a:bodyPr/>
          <a:lstStyle/>
          <a:p>
            <a:r>
              <a:rPr lang="en-US" sz="2200" b="1" dirty="0" smtClean="0"/>
              <a:t>Cloud-ready</a:t>
            </a:r>
            <a:r>
              <a:rPr lang="en-US" sz="2200" dirty="0" smtClean="0"/>
              <a:t> App can be deployed into public </a:t>
            </a:r>
            <a:r>
              <a:rPr lang="en-US" sz="2200" dirty="0"/>
              <a:t>or private </a:t>
            </a:r>
            <a:r>
              <a:rPr lang="en-US" sz="2200" dirty="0" smtClean="0"/>
              <a:t>cloud</a:t>
            </a:r>
            <a:r>
              <a:rPr lang="en-US" sz="2200" dirty="0"/>
              <a:t> </a:t>
            </a:r>
            <a:endParaRPr lang="en-US" sz="2200" dirty="0" smtClean="0"/>
          </a:p>
          <a:p>
            <a:pPr lvl="1">
              <a:buFontTx/>
              <a:buChar char="­"/>
            </a:pPr>
            <a:r>
              <a:rPr lang="en-US" sz="2200" dirty="0" smtClean="0"/>
              <a:t>Certain </a:t>
            </a:r>
            <a:r>
              <a:rPr lang="en-US" sz="2200" dirty="0" smtClean="0"/>
              <a:t>architectural decisions can make </a:t>
            </a:r>
            <a:r>
              <a:rPr lang="en-US" sz="2200" dirty="0" smtClean="0"/>
              <a:t>Apps </a:t>
            </a:r>
            <a:r>
              <a:rPr lang="en-US" sz="2200" dirty="0" smtClean="0"/>
              <a:t>not </a:t>
            </a:r>
            <a:r>
              <a:rPr lang="en-US" sz="2200" dirty="0" smtClean="0"/>
              <a:t>cloud-ready</a:t>
            </a:r>
          </a:p>
          <a:p>
            <a:pPr lvl="1">
              <a:buFontTx/>
              <a:buChar char="­"/>
            </a:pPr>
            <a:endParaRPr lang="en-US" sz="2200" dirty="0" smtClean="0"/>
          </a:p>
          <a:p>
            <a:r>
              <a:rPr lang="en-US" sz="2200" b="1" dirty="0" smtClean="0"/>
              <a:t>Cloud</a:t>
            </a:r>
            <a:r>
              <a:rPr lang="en-US" sz="2200" b="1" dirty="0"/>
              <a:t>-centric </a:t>
            </a:r>
            <a:r>
              <a:rPr lang="en-US" sz="2200" dirty="0" smtClean="0"/>
              <a:t>Apps are</a:t>
            </a:r>
            <a:r>
              <a:rPr lang="en-US" sz="2200" dirty="0" smtClean="0"/>
              <a:t> </a:t>
            </a:r>
            <a:r>
              <a:rPr lang="en-US" sz="2200" dirty="0"/>
              <a:t>written to run on </a:t>
            </a:r>
            <a:r>
              <a:rPr lang="en-US" sz="2200" dirty="0" smtClean="0"/>
              <a:t>cloud</a:t>
            </a:r>
            <a:endParaRPr lang="en-US" sz="2200" dirty="0"/>
          </a:p>
          <a:p>
            <a:pPr lvl="1"/>
            <a:r>
              <a:rPr lang="en-US" sz="2200" dirty="0"/>
              <a:t>B</a:t>
            </a:r>
            <a:r>
              <a:rPr lang="en-US" sz="2200" dirty="0" smtClean="0"/>
              <a:t>uilt </a:t>
            </a:r>
            <a:r>
              <a:rPr lang="en-US" sz="2200" dirty="0"/>
              <a:t>using </a:t>
            </a:r>
            <a:r>
              <a:rPr lang="en-US" sz="2200" dirty="0" smtClean="0"/>
              <a:t>tools </a:t>
            </a:r>
            <a:r>
              <a:rPr lang="en-US" sz="2200" dirty="0"/>
              <a:t>and runtimes </a:t>
            </a:r>
            <a:r>
              <a:rPr lang="en-US" sz="2200" dirty="0" smtClean="0"/>
              <a:t>different than </a:t>
            </a:r>
            <a:r>
              <a:rPr lang="en-US" sz="2200" dirty="0"/>
              <a:t>traditional </a:t>
            </a:r>
            <a:r>
              <a:rPr lang="en-US" sz="2200" dirty="0"/>
              <a:t>a</a:t>
            </a:r>
            <a:r>
              <a:rPr lang="en-US" sz="2200" dirty="0" smtClean="0"/>
              <a:t>pps</a:t>
            </a:r>
            <a:endParaRPr lang="en-US" sz="2200" dirty="0"/>
          </a:p>
          <a:p>
            <a:pPr lvl="1"/>
            <a:r>
              <a:rPr lang="en-US" sz="2200" dirty="0"/>
              <a:t>For example, </a:t>
            </a:r>
            <a:r>
              <a:rPr lang="en-US" sz="2200" dirty="0" smtClean="0"/>
              <a:t>instead of relational </a:t>
            </a:r>
            <a:r>
              <a:rPr lang="en-US" sz="2200" dirty="0"/>
              <a:t>database </a:t>
            </a:r>
            <a:r>
              <a:rPr lang="en-US" sz="2200" dirty="0" smtClean="0"/>
              <a:t>use NoSQL database</a:t>
            </a:r>
          </a:p>
          <a:p>
            <a:pPr lvl="1"/>
            <a:r>
              <a:rPr lang="en-US" sz="2200" dirty="0"/>
              <a:t>D</a:t>
            </a:r>
            <a:r>
              <a:rPr lang="en-US" sz="2200" dirty="0" smtClean="0"/>
              <a:t>ifferent infrastructure dependencies</a:t>
            </a:r>
            <a:endParaRPr lang="en-US" altLang="en-US" sz="2200" dirty="0" smtClean="0">
              <a:latin typeface="Arial" pitchFamily="34" charset="0"/>
            </a:endParaRPr>
          </a:p>
        </p:txBody>
      </p:sp>
      <p:pic>
        <p:nvPicPr>
          <p:cNvPr id="4" name="Picture 2" descr="http://www.byrnesoftware.com/images/iStock_000018660718Medium_crop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547" y="5105583"/>
            <a:ext cx="3250020" cy="16242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4328978" y="3905255"/>
            <a:ext cx="4425610" cy="120032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The decision on whether you</a:t>
            </a:r>
          </a:p>
          <a:p>
            <a:pPr algn="ctr"/>
            <a:r>
              <a:rPr lang="en-US" sz="24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n</a:t>
            </a:r>
            <a:r>
              <a:rPr lang="en-US" sz="2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eed an </a:t>
            </a:r>
            <a:r>
              <a:rPr lang="en-US" sz="24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IaaS</a:t>
            </a:r>
            <a:r>
              <a:rPr lang="en-US" sz="2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or </a:t>
            </a:r>
            <a:r>
              <a:rPr lang="en-US" sz="24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PaaS</a:t>
            </a:r>
            <a:r>
              <a:rPr lang="en-US" sz="2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is</a:t>
            </a:r>
          </a:p>
          <a:p>
            <a:pPr algn="ctr"/>
            <a:r>
              <a:rPr lang="en-US" sz="24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a</a:t>
            </a:r>
            <a:r>
              <a:rPr lang="en-US" sz="24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pplication dependent</a:t>
            </a:r>
            <a:endParaRPr lang="en-US" sz="24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FF00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92523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611188"/>
            <a:ext cx="9144000" cy="1143000"/>
          </a:xfrm>
        </p:spPr>
        <p:txBody>
          <a:bodyPr/>
          <a:lstStyle/>
          <a:p>
            <a:pPr algn="ctr"/>
            <a:r>
              <a:rPr lang="en-US" sz="3000" dirty="0">
                <a:solidFill>
                  <a:schemeClr val="accent1">
                    <a:lumMod val="50000"/>
                  </a:schemeClr>
                </a:solidFill>
              </a:rPr>
              <a:t>Common characteristics of </a:t>
            </a:r>
            <a:r>
              <a:rPr lang="en-US" sz="3000" dirty="0" smtClean="0">
                <a:solidFill>
                  <a:schemeClr val="accent1">
                    <a:lumMod val="50000"/>
                  </a:schemeClr>
                </a:solidFill>
              </a:rPr>
              <a:t>Enterprise Applications</a:t>
            </a:r>
            <a:endParaRPr lang="en-US" sz="3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6699" y="1593109"/>
            <a:ext cx="8650224" cy="4499572"/>
          </a:xfrm>
        </p:spPr>
        <p:txBody>
          <a:bodyPr/>
          <a:lstStyle/>
          <a:p>
            <a:r>
              <a:rPr lang="en-US" dirty="0"/>
              <a:t>N</a:t>
            </a:r>
            <a:r>
              <a:rPr lang="en-US" dirty="0" smtClean="0"/>
              <a:t>ot built with </a:t>
            </a:r>
            <a:r>
              <a:rPr lang="en-US" dirty="0" smtClean="0"/>
              <a:t>Cloud compatibility in </a:t>
            </a:r>
            <a:r>
              <a:rPr lang="en-US" dirty="0" smtClean="0"/>
              <a:t>mind</a:t>
            </a:r>
            <a:endParaRPr lang="en-US" dirty="0" smtClean="0"/>
          </a:p>
          <a:p>
            <a:pPr lvl="1"/>
            <a:r>
              <a:rPr lang="en-US" dirty="0" smtClean="0"/>
              <a:t>Trying to catch up to </a:t>
            </a:r>
            <a:r>
              <a:rPr lang="en-US" dirty="0" smtClean="0"/>
              <a:t>latest </a:t>
            </a:r>
            <a:r>
              <a:rPr lang="en-US" dirty="0" smtClean="0"/>
              <a:t>versions of libraries, etc.</a:t>
            </a:r>
          </a:p>
          <a:p>
            <a:r>
              <a:rPr lang="en-US" dirty="0" smtClean="0"/>
              <a:t>May be built on </a:t>
            </a:r>
            <a:r>
              <a:rPr lang="en-US" dirty="0" err="1" smtClean="0"/>
              <a:t>WebSphere</a:t>
            </a:r>
            <a:r>
              <a:rPr lang="en-US" dirty="0" smtClean="0"/>
              <a:t> Stack products</a:t>
            </a:r>
          </a:p>
          <a:p>
            <a:pPr lvl="1"/>
            <a:r>
              <a:rPr lang="en-US" dirty="0" smtClean="0"/>
              <a:t>Portals with </a:t>
            </a:r>
            <a:r>
              <a:rPr lang="en-US" dirty="0" err="1" smtClean="0"/>
              <a:t>WebSphere</a:t>
            </a:r>
            <a:r>
              <a:rPr lang="en-US" dirty="0" smtClean="0"/>
              <a:t> Portal Server</a:t>
            </a:r>
          </a:p>
          <a:p>
            <a:pPr lvl="1"/>
            <a:r>
              <a:rPr lang="en-US" dirty="0" smtClean="0"/>
              <a:t>Departmental </a:t>
            </a:r>
            <a:r>
              <a:rPr lang="en-US" dirty="0" smtClean="0"/>
              <a:t>ESB’s </a:t>
            </a:r>
            <a:r>
              <a:rPr lang="en-US" dirty="0" smtClean="0"/>
              <a:t>built with </a:t>
            </a:r>
            <a:r>
              <a:rPr lang="en-US" dirty="0" err="1" smtClean="0"/>
              <a:t>DataPower</a:t>
            </a:r>
            <a:r>
              <a:rPr lang="en-US" dirty="0" smtClean="0"/>
              <a:t> and </a:t>
            </a:r>
            <a:r>
              <a:rPr lang="en-US" dirty="0" smtClean="0"/>
              <a:t>Integration Bus</a:t>
            </a:r>
            <a:endParaRPr lang="en-US" dirty="0" smtClean="0"/>
          </a:p>
          <a:p>
            <a:r>
              <a:rPr lang="en-US" dirty="0" smtClean="0"/>
              <a:t>Deep ties into internal IT</a:t>
            </a:r>
          </a:p>
          <a:p>
            <a:pPr lvl="1"/>
            <a:r>
              <a:rPr lang="en-US" dirty="0"/>
              <a:t>U</a:t>
            </a:r>
            <a:r>
              <a:rPr lang="en-US" dirty="0" smtClean="0"/>
              <a:t>pdate </a:t>
            </a:r>
            <a:r>
              <a:rPr lang="en-US" dirty="0" smtClean="0"/>
              <a:t>systems of record</a:t>
            </a:r>
          </a:p>
          <a:p>
            <a:pPr lvl="1"/>
            <a:r>
              <a:rPr lang="en-US" dirty="0" smtClean="0"/>
              <a:t>Update multiple </a:t>
            </a:r>
            <a:r>
              <a:rPr lang="en-US" dirty="0" smtClean="0"/>
              <a:t>systems not specified as API’s</a:t>
            </a:r>
          </a:p>
          <a:p>
            <a:pPr lvl="1"/>
            <a:r>
              <a:rPr lang="en-US" dirty="0" smtClean="0"/>
              <a:t>Deep ties into Corporate security systems (LDAP, ISAM, </a:t>
            </a:r>
            <a:r>
              <a:rPr lang="en-US" dirty="0" err="1" smtClean="0"/>
              <a:t>Siteminder</a:t>
            </a:r>
            <a:r>
              <a:rPr lang="en-US" dirty="0" smtClean="0"/>
              <a:t>) and standards</a:t>
            </a:r>
          </a:p>
          <a:p>
            <a:r>
              <a:rPr lang="en-US" dirty="0" smtClean="0"/>
              <a:t>H</a:t>
            </a:r>
            <a:r>
              <a:rPr lang="en-US" dirty="0" smtClean="0"/>
              <a:t>igh </a:t>
            </a:r>
            <a:r>
              <a:rPr lang="en-US" dirty="0" smtClean="0"/>
              <a:t>and well-specified </a:t>
            </a:r>
            <a:r>
              <a:rPr lang="en-US" dirty="0" err="1" smtClean="0"/>
              <a:t>QoS</a:t>
            </a:r>
            <a:r>
              <a:rPr lang="en-US" dirty="0" smtClean="0"/>
              <a:t> attributes</a:t>
            </a:r>
          </a:p>
          <a:p>
            <a:pPr lvl="1"/>
            <a:r>
              <a:rPr lang="en-US" dirty="0"/>
              <a:t>E</a:t>
            </a:r>
            <a:r>
              <a:rPr lang="en-US" dirty="0" smtClean="0"/>
              <a:t>xpectations </a:t>
            </a:r>
            <a:r>
              <a:rPr lang="en-US" dirty="0" smtClean="0"/>
              <a:t>on how often they are available and how they perform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032711" y="5538776"/>
            <a:ext cx="50016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000"/>
              </a:spcBef>
            </a:pPr>
            <a:r>
              <a:rPr lang="en-US" b="1" dirty="0" smtClean="0"/>
              <a:t>You have to consider all of the business, architectural and design decisions of an application when moving to Cloud.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0025" y="5224519"/>
            <a:ext cx="2111373" cy="1330287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497544" y="5460212"/>
            <a:ext cx="1963987" cy="1060617"/>
          </a:xfrm>
          <a:prstGeom prst="rightArrow">
            <a:avLst/>
          </a:prstGeom>
          <a:solidFill>
            <a:schemeClr val="accent5"/>
          </a:solidFill>
          <a:ln w="6350">
            <a:gradFill flip="none" rotWithShape="1">
              <a:gsLst>
                <a:gs pos="29000">
                  <a:schemeClr val="tx1"/>
                </a:gs>
                <a:gs pos="100000">
                  <a:srgbClr val="FFFFFF"/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923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2_654-02_Smarter_Marketing_PPT_template_white_R1">
  <a:themeElements>
    <a:clrScheme name="Cloud_Academy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83D1F5"/>
      </a:accent1>
      <a:accent2>
        <a:srgbClr val="00B2EF"/>
      </a:accent2>
      <a:accent3>
        <a:srgbClr val="00649D"/>
      </a:accent3>
      <a:accent4>
        <a:srgbClr val="FDB813"/>
      </a:accent4>
      <a:accent5>
        <a:srgbClr val="00649D"/>
      </a:accent5>
      <a:accent6>
        <a:srgbClr val="003F69"/>
      </a:accent6>
      <a:hlink>
        <a:srgbClr val="F04E37"/>
      </a:hlink>
      <a:folHlink>
        <a:srgbClr val="FDB813"/>
      </a:folHlink>
    </a:clrScheme>
    <a:fontScheme name="2_654-02_Smarter_Marketing_PPT_template_white_R1">
      <a:majorFont>
        <a:latin typeface=""/>
        <a:ea typeface=""/>
        <a:cs typeface=""/>
      </a:majorFont>
      <a:minorFont>
        <a:latin typeface="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6350">
          <a:solidFill>
            <a:schemeClr val="tx1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635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spcBef>
            <a:spcPts val="1000"/>
          </a:spcBef>
          <a:defRPr sz="1600" dirty="0" smtClean="0"/>
        </a:defPPr>
      </a:lstStyle>
    </a:txDef>
  </a:objectDefaults>
  <a:extraClrSchemeLst>
    <a:extraClrScheme>
      <a:clrScheme name="EIS_PPT_template_white_standard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83D1F5"/>
        </a:accent1>
        <a:accent2>
          <a:srgbClr val="8CC63F"/>
        </a:accent2>
        <a:accent3>
          <a:srgbClr val="FFFFFF"/>
        </a:accent3>
        <a:accent4>
          <a:srgbClr val="000000"/>
        </a:accent4>
        <a:accent5>
          <a:srgbClr val="C1E5F9"/>
        </a:accent5>
        <a:accent6>
          <a:srgbClr val="7EB338"/>
        </a:accent6>
        <a:hlink>
          <a:srgbClr val="F04E37"/>
        </a:hlink>
        <a:folHlink>
          <a:srgbClr val="F1902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654-02_Smarter_Marketing_PPT_template_white_R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83D1F5"/>
        </a:accent1>
        <a:accent2>
          <a:srgbClr val="8CC63F"/>
        </a:accent2>
        <a:accent3>
          <a:srgbClr val="FFFFFF"/>
        </a:accent3>
        <a:accent4>
          <a:srgbClr val="000000"/>
        </a:accent4>
        <a:accent5>
          <a:srgbClr val="C1E5F9"/>
        </a:accent5>
        <a:accent6>
          <a:srgbClr val="7EB338"/>
        </a:accent6>
        <a:hlink>
          <a:srgbClr val="F04E37"/>
        </a:hlink>
        <a:folHlink>
          <a:srgbClr val="F1902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654-02_Smarter_Marketing_PPT_template_white_R1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83D1F5"/>
        </a:accent1>
        <a:accent2>
          <a:srgbClr val="003F69"/>
        </a:accent2>
        <a:accent3>
          <a:srgbClr val="FFFFFF"/>
        </a:accent3>
        <a:accent4>
          <a:srgbClr val="000000"/>
        </a:accent4>
        <a:accent5>
          <a:srgbClr val="C1E5F9"/>
        </a:accent5>
        <a:accent6>
          <a:srgbClr val="00385E"/>
        </a:accent6>
        <a:hlink>
          <a:srgbClr val="F04E37"/>
        </a:hlink>
        <a:folHlink>
          <a:srgbClr val="F19027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12288</TotalTime>
  <Words>2906</Words>
  <Application>Microsoft Office PowerPoint</Application>
  <PresentationFormat>On-screen Show (4:3)</PresentationFormat>
  <Paragraphs>397</Paragraphs>
  <Slides>34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5" baseType="lpstr">
      <vt:lpstr>ＭＳ 明朝</vt:lpstr>
      <vt:lpstr>ＭＳ Ｐゴシック</vt:lpstr>
      <vt:lpstr>ＭＳ Ｐゴシック</vt:lpstr>
      <vt:lpstr>Arial</vt:lpstr>
      <vt:lpstr>Cambria</vt:lpstr>
      <vt:lpstr>Helvetica</vt:lpstr>
      <vt:lpstr>Helvetica Light</vt:lpstr>
      <vt:lpstr>Helvetica Neue</vt:lpstr>
      <vt:lpstr>Times New Roman</vt:lpstr>
      <vt:lpstr>Wingdings</vt:lpstr>
      <vt:lpstr>2_654-02_Smarter_Marketing_PPT_template_white_R1</vt:lpstr>
      <vt:lpstr>Migration Discussion  </vt:lpstr>
      <vt:lpstr>Agenda</vt:lpstr>
      <vt:lpstr>  </vt:lpstr>
      <vt:lpstr>Why renovate or migrate?</vt:lpstr>
      <vt:lpstr>Front-End Renovation</vt:lpstr>
      <vt:lpstr>Full Renovation</vt:lpstr>
      <vt:lpstr>  </vt:lpstr>
      <vt:lpstr>What does moving to Cloud mean?</vt:lpstr>
      <vt:lpstr>Common characteristics of Enterprise Applications</vt:lpstr>
      <vt:lpstr>Differing Assumptions</vt:lpstr>
      <vt:lpstr>  </vt:lpstr>
      <vt:lpstr>Criteria for cloud-ready applications</vt:lpstr>
      <vt:lpstr>Additional considerations to port apps to Bluemix</vt:lpstr>
      <vt:lpstr>Infrastructure Modernization for Java applications</vt:lpstr>
      <vt:lpstr>Changing your applications</vt:lpstr>
      <vt:lpstr>Paying Technical Debt</vt:lpstr>
      <vt:lpstr>  </vt:lpstr>
      <vt:lpstr>Design Principles for Bluemix Applications</vt:lpstr>
      <vt:lpstr>  </vt:lpstr>
      <vt:lpstr>Understand the target user experience</vt:lpstr>
      <vt:lpstr>How do you get started?</vt:lpstr>
      <vt:lpstr>Core Services Categorization</vt:lpstr>
      <vt:lpstr>Layers of a Bluemix Application</vt:lpstr>
      <vt:lpstr>Simplified Migration Flowchart</vt:lpstr>
      <vt:lpstr>More complete Migration Options</vt:lpstr>
      <vt:lpstr>PowerPoint Presentation</vt:lpstr>
      <vt:lpstr>  </vt:lpstr>
      <vt:lpstr>Polyglot Persistence</vt:lpstr>
      <vt:lpstr>NoSQL Options</vt:lpstr>
      <vt:lpstr>SQL Database Options</vt:lpstr>
      <vt:lpstr>Storing Data Temporarily</vt:lpstr>
      <vt:lpstr>Communicating between services asynchronously</vt:lpstr>
      <vt:lpstr>Communicate with the world outside Bluemix (Gateways)</vt:lpstr>
      <vt:lpstr>Validating, Cleansing and Converting Data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Lorem Ipsum Dolor Sed ut perspiciatis unde omnis iste.</dc:title>
  <dc:creator>lsadler</dc:creator>
  <cp:lastModifiedBy>kapoor</cp:lastModifiedBy>
  <cp:revision>204</cp:revision>
  <dcterms:created xsi:type="dcterms:W3CDTF">2013-10-11T20:15:18Z</dcterms:created>
  <dcterms:modified xsi:type="dcterms:W3CDTF">2015-09-27T17:29:04Z</dcterms:modified>
</cp:coreProperties>
</file>